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13"/>
  </p:notesMasterIdLst>
  <p:sldIdLst>
    <p:sldId id="256" r:id="rId2"/>
    <p:sldId id="257" r:id="rId3"/>
    <p:sldId id="258" r:id="rId4"/>
    <p:sldId id="259" r:id="rId5"/>
    <p:sldId id="261" r:id="rId6"/>
    <p:sldId id="260" r:id="rId7"/>
    <p:sldId id="262" r:id="rId8"/>
    <p:sldId id="263" r:id="rId9"/>
    <p:sldId id="264" r:id="rId10"/>
    <p:sldId id="265" r:id="rId11"/>
    <p:sldId id="266" r:id="rId12"/>
  </p:sldIdLst>
  <p:sldSz cx="12192000" cy="6858000"/>
  <p:notesSz cx="6858000" cy="9144000"/>
  <p:defaultTextStyle>
    <a:defPPr>
      <a:defRPr lang="en-N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7"/>
    <p:restoredTop sz="95329"/>
  </p:normalViewPr>
  <p:slideViewPr>
    <p:cSldViewPr snapToGrid="0" snapToObjects="1">
      <p:cViewPr varScale="1">
        <p:scale>
          <a:sx n="115" d="100"/>
          <a:sy n="115" d="100"/>
        </p:scale>
        <p:origin x="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9A3FA-567F-413E-9DAF-FF772DAE26C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FFBDDC6-072E-4423-BA0A-3FF295F77DC4}">
      <dgm:prSet/>
      <dgm:spPr/>
      <dgm:t>
        <a:bodyPr/>
        <a:lstStyle/>
        <a:p>
          <a:r>
            <a:rPr lang="en-GB"/>
            <a:t>Related to the storage system</a:t>
          </a:r>
          <a:endParaRPr lang="en-US"/>
        </a:p>
      </dgm:t>
    </dgm:pt>
    <dgm:pt modelId="{651F04B9-2B4D-4151-98A6-ECFBAAF7687B}" type="parTrans" cxnId="{D47250AE-6243-449A-B01C-68FBB23C2514}">
      <dgm:prSet/>
      <dgm:spPr/>
      <dgm:t>
        <a:bodyPr/>
        <a:lstStyle/>
        <a:p>
          <a:endParaRPr lang="en-US"/>
        </a:p>
      </dgm:t>
    </dgm:pt>
    <dgm:pt modelId="{3871F4CC-AC3B-4439-B4FC-4B8FD1119149}" type="sibTrans" cxnId="{D47250AE-6243-449A-B01C-68FBB23C2514}">
      <dgm:prSet/>
      <dgm:spPr/>
      <dgm:t>
        <a:bodyPr/>
        <a:lstStyle/>
        <a:p>
          <a:endParaRPr lang="en-US"/>
        </a:p>
      </dgm:t>
    </dgm:pt>
    <dgm:pt modelId="{E53C8CA0-22CC-4436-A195-2C7F79E245C8}">
      <dgm:prSet/>
      <dgm:spPr/>
      <dgm:t>
        <a:bodyPr/>
        <a:lstStyle/>
        <a:p>
          <a:r>
            <a:rPr lang="en-GB"/>
            <a:t>distributed B+Trees and LSM for reading, writing, and updating</a:t>
          </a:r>
          <a:endParaRPr lang="en-US"/>
        </a:p>
      </dgm:t>
    </dgm:pt>
    <dgm:pt modelId="{0F0522AD-19BC-45EA-955C-C7F2F24967A5}" type="parTrans" cxnId="{DD81FE84-AEEF-4C56-B2C0-59CBD45417E6}">
      <dgm:prSet/>
      <dgm:spPr/>
      <dgm:t>
        <a:bodyPr/>
        <a:lstStyle/>
        <a:p>
          <a:endParaRPr lang="en-US"/>
        </a:p>
      </dgm:t>
    </dgm:pt>
    <dgm:pt modelId="{C78184B7-9CC2-4D08-B2C0-106C1BA2E068}" type="sibTrans" cxnId="{DD81FE84-AEEF-4C56-B2C0-59CBD45417E6}">
      <dgm:prSet/>
      <dgm:spPr/>
      <dgm:t>
        <a:bodyPr/>
        <a:lstStyle/>
        <a:p>
          <a:endParaRPr lang="en-US"/>
        </a:p>
      </dgm:t>
    </dgm:pt>
    <dgm:pt modelId="{F5A87F1D-AF3B-443E-AECF-9461959FA028}">
      <dgm:prSet/>
      <dgm:spPr/>
      <dgm:t>
        <a:bodyPr/>
        <a:lstStyle/>
        <a:p>
          <a:r>
            <a:rPr lang="en-GB"/>
            <a:t>persistent data; possibly on non-volatile memory</a:t>
          </a:r>
          <a:endParaRPr lang="en-US"/>
        </a:p>
      </dgm:t>
    </dgm:pt>
    <dgm:pt modelId="{492DC03B-440C-48C3-A83B-6C70F01CBBAF}" type="parTrans" cxnId="{9436F241-C982-4BB5-B3FD-40B179BD43DF}">
      <dgm:prSet/>
      <dgm:spPr/>
      <dgm:t>
        <a:bodyPr/>
        <a:lstStyle/>
        <a:p>
          <a:endParaRPr lang="en-US"/>
        </a:p>
      </dgm:t>
    </dgm:pt>
    <dgm:pt modelId="{CE4DB7DA-5EE9-469C-9704-5053EF1B2C20}" type="sibTrans" cxnId="{9436F241-C982-4BB5-B3FD-40B179BD43DF}">
      <dgm:prSet/>
      <dgm:spPr/>
      <dgm:t>
        <a:bodyPr/>
        <a:lstStyle/>
        <a:p>
          <a:endParaRPr lang="en-US"/>
        </a:p>
      </dgm:t>
    </dgm:pt>
    <dgm:pt modelId="{92FD2057-9261-465E-8CC8-D5BB8EC1F985}">
      <dgm:prSet/>
      <dgm:spPr/>
      <dgm:t>
        <a:bodyPr/>
        <a:lstStyle/>
        <a:p>
          <a:r>
            <a:rPr lang="en-GB"/>
            <a:t>content-addressable data</a:t>
          </a:r>
          <a:endParaRPr lang="en-US"/>
        </a:p>
      </dgm:t>
    </dgm:pt>
    <dgm:pt modelId="{4F9E1162-E770-49AD-B3D6-7C8ADDC2B2F8}" type="parTrans" cxnId="{429653E4-EA13-4679-99C4-34DD3248BD32}">
      <dgm:prSet/>
      <dgm:spPr/>
      <dgm:t>
        <a:bodyPr/>
        <a:lstStyle/>
        <a:p>
          <a:endParaRPr lang="en-US"/>
        </a:p>
      </dgm:t>
    </dgm:pt>
    <dgm:pt modelId="{41DAC952-2FBA-49C8-8BD1-925B475834B5}" type="sibTrans" cxnId="{429653E4-EA13-4679-99C4-34DD3248BD32}">
      <dgm:prSet/>
      <dgm:spPr/>
      <dgm:t>
        <a:bodyPr/>
        <a:lstStyle/>
        <a:p>
          <a:endParaRPr lang="en-US"/>
        </a:p>
      </dgm:t>
    </dgm:pt>
    <dgm:pt modelId="{10460CAC-541F-49CD-8FF9-7FC0C9E1842C}">
      <dgm:prSet/>
      <dgm:spPr/>
      <dgm:t>
        <a:bodyPr/>
        <a:lstStyle/>
        <a:p>
          <a:r>
            <a:rPr lang="en-GB" dirty="0"/>
            <a:t>data versioning (to strengthen collaboration)</a:t>
          </a:r>
          <a:endParaRPr lang="en-US" dirty="0"/>
        </a:p>
      </dgm:t>
    </dgm:pt>
    <dgm:pt modelId="{D2E149EA-C7A6-41C1-962F-5DAC2C919B2F}" type="parTrans" cxnId="{8792F604-35A3-4A03-B5DD-1543F2F0D942}">
      <dgm:prSet/>
      <dgm:spPr/>
      <dgm:t>
        <a:bodyPr/>
        <a:lstStyle/>
        <a:p>
          <a:endParaRPr lang="en-US"/>
        </a:p>
      </dgm:t>
    </dgm:pt>
    <dgm:pt modelId="{145290C3-B86D-488B-B30D-89257DB7500D}" type="sibTrans" cxnId="{8792F604-35A3-4A03-B5DD-1543F2F0D942}">
      <dgm:prSet/>
      <dgm:spPr/>
      <dgm:t>
        <a:bodyPr/>
        <a:lstStyle/>
        <a:p>
          <a:endParaRPr lang="en-US"/>
        </a:p>
      </dgm:t>
    </dgm:pt>
    <dgm:pt modelId="{F68BDCA9-B406-4B4D-9B79-E3A951D7BB40}">
      <dgm:prSet/>
      <dgm:spPr/>
      <dgm:t>
        <a:bodyPr/>
        <a:lstStyle/>
        <a:p>
          <a:r>
            <a:rPr lang="en-GB" dirty="0"/>
            <a:t>no in-place updating and deleting of data</a:t>
          </a:r>
          <a:endParaRPr lang="en-US" dirty="0"/>
        </a:p>
      </dgm:t>
    </dgm:pt>
    <dgm:pt modelId="{2C027E60-21B4-4AF3-8777-889E5F2AC63A}" type="parTrans" cxnId="{B812A2A3-B3EB-4EDB-943D-5F29BA4DF65C}">
      <dgm:prSet/>
      <dgm:spPr/>
      <dgm:t>
        <a:bodyPr/>
        <a:lstStyle/>
        <a:p>
          <a:endParaRPr lang="en-US"/>
        </a:p>
      </dgm:t>
    </dgm:pt>
    <dgm:pt modelId="{1AE32C0F-BF8B-4FFE-96EC-A1855FBC358E}" type="sibTrans" cxnId="{B812A2A3-B3EB-4EDB-943D-5F29BA4DF65C}">
      <dgm:prSet/>
      <dgm:spPr/>
      <dgm:t>
        <a:bodyPr/>
        <a:lstStyle/>
        <a:p>
          <a:endParaRPr lang="en-US"/>
        </a:p>
      </dgm:t>
    </dgm:pt>
    <dgm:pt modelId="{085C39C6-C7F2-4A05-81D9-6772B7B2ABD5}">
      <dgm:prSet/>
      <dgm:spPr/>
      <dgm:t>
        <a:bodyPr/>
        <a:lstStyle/>
        <a:p>
          <a:r>
            <a:rPr lang="en-GB"/>
            <a:t>all data objects recorded will remain in the data store</a:t>
          </a:r>
          <a:endParaRPr lang="en-US"/>
        </a:p>
      </dgm:t>
    </dgm:pt>
    <dgm:pt modelId="{A881DCEC-4AEF-4AC8-B2B1-2E2ABAB2AFE6}" type="parTrans" cxnId="{89B13ED2-AD0A-4664-845B-35F9540489D1}">
      <dgm:prSet/>
      <dgm:spPr/>
      <dgm:t>
        <a:bodyPr/>
        <a:lstStyle/>
        <a:p>
          <a:endParaRPr lang="en-US"/>
        </a:p>
      </dgm:t>
    </dgm:pt>
    <dgm:pt modelId="{AE15491F-74B8-4922-8FC7-550901326542}" type="sibTrans" cxnId="{89B13ED2-AD0A-4664-845B-35F9540489D1}">
      <dgm:prSet/>
      <dgm:spPr/>
      <dgm:t>
        <a:bodyPr/>
        <a:lstStyle/>
        <a:p>
          <a:endParaRPr lang="en-US"/>
        </a:p>
      </dgm:t>
    </dgm:pt>
    <dgm:pt modelId="{5123F874-D8A1-4DEC-8C46-35341DBCEAB0}">
      <dgm:prSet/>
      <dgm:spPr/>
      <dgm:t>
        <a:bodyPr/>
        <a:lstStyle/>
        <a:p>
          <a:r>
            <a:rPr lang="en-GB"/>
            <a:t>each data object will be versioned</a:t>
          </a:r>
          <a:endParaRPr lang="en-US"/>
        </a:p>
      </dgm:t>
    </dgm:pt>
    <dgm:pt modelId="{2F821C7A-C8EF-4BD9-A552-109D45D100D0}" type="parTrans" cxnId="{C431FF35-1B4E-4F9D-A2C1-5DA63889F68F}">
      <dgm:prSet/>
      <dgm:spPr/>
      <dgm:t>
        <a:bodyPr/>
        <a:lstStyle/>
        <a:p>
          <a:endParaRPr lang="en-US"/>
        </a:p>
      </dgm:t>
    </dgm:pt>
    <dgm:pt modelId="{2B251AF2-06AA-48F7-BE84-90D954227151}" type="sibTrans" cxnId="{C431FF35-1B4E-4F9D-A2C1-5DA63889F68F}">
      <dgm:prSet/>
      <dgm:spPr/>
      <dgm:t>
        <a:bodyPr/>
        <a:lstStyle/>
        <a:p>
          <a:endParaRPr lang="en-US"/>
        </a:p>
      </dgm:t>
    </dgm:pt>
    <dgm:pt modelId="{9F9058A1-4322-4664-A38E-82D50C77141D}">
      <dgm:prSet/>
      <dgm:spPr/>
      <dgm:t>
        <a:bodyPr/>
        <a:lstStyle/>
        <a:p>
          <a:r>
            <a:rPr lang="en-GB"/>
            <a:t>maybe compression</a:t>
          </a:r>
          <a:endParaRPr lang="en-US"/>
        </a:p>
      </dgm:t>
    </dgm:pt>
    <dgm:pt modelId="{1C83D3EA-2C25-4F77-82BC-4B5A8D59F2D8}" type="parTrans" cxnId="{B7F798B1-97D9-43C3-907F-95CF5D2989D6}">
      <dgm:prSet/>
      <dgm:spPr/>
      <dgm:t>
        <a:bodyPr/>
        <a:lstStyle/>
        <a:p>
          <a:endParaRPr lang="en-US"/>
        </a:p>
      </dgm:t>
    </dgm:pt>
    <dgm:pt modelId="{AD35D2EB-5892-4DF3-B297-EFD4D0881DE3}" type="sibTrans" cxnId="{B7F798B1-97D9-43C3-907F-95CF5D2989D6}">
      <dgm:prSet/>
      <dgm:spPr/>
      <dgm:t>
        <a:bodyPr/>
        <a:lstStyle/>
        <a:p>
          <a:endParaRPr lang="en-US"/>
        </a:p>
      </dgm:t>
    </dgm:pt>
    <dgm:pt modelId="{CE81496D-F65B-4071-9F30-EBF434A7578E}">
      <dgm:prSet/>
      <dgm:spPr/>
      <dgm:t>
        <a:bodyPr/>
        <a:lstStyle/>
        <a:p>
          <a:r>
            <a:rPr lang="en-GB" dirty="0"/>
            <a:t>will have to choose one or several data models (key-value, document, graph and wide-column)</a:t>
          </a:r>
          <a:endParaRPr lang="en-US" dirty="0"/>
        </a:p>
      </dgm:t>
    </dgm:pt>
    <dgm:pt modelId="{74D326F7-0971-4A16-B1C1-0E1AFCAFEA21}" type="parTrans" cxnId="{F74BB79F-5C12-482B-BF7E-CABC66EF8C78}">
      <dgm:prSet/>
      <dgm:spPr/>
      <dgm:t>
        <a:bodyPr/>
        <a:lstStyle/>
        <a:p>
          <a:endParaRPr lang="en-US"/>
        </a:p>
      </dgm:t>
    </dgm:pt>
    <dgm:pt modelId="{44AF4C89-D603-4BB4-B369-7508C495F290}" type="sibTrans" cxnId="{F74BB79F-5C12-482B-BF7E-CABC66EF8C78}">
      <dgm:prSet/>
      <dgm:spPr/>
      <dgm:t>
        <a:bodyPr/>
        <a:lstStyle/>
        <a:p>
          <a:endParaRPr lang="en-US"/>
        </a:p>
      </dgm:t>
    </dgm:pt>
    <dgm:pt modelId="{26371E0C-D794-4413-88F5-761EEC6412A2}">
      <dgm:prSet/>
      <dgm:spPr/>
      <dgm:t>
        <a:bodyPr/>
        <a:lstStyle/>
        <a:p>
          <a:r>
            <a:rPr lang="en-GB"/>
            <a:t>Related to distributed systems</a:t>
          </a:r>
          <a:endParaRPr lang="en-US"/>
        </a:p>
      </dgm:t>
    </dgm:pt>
    <dgm:pt modelId="{6FAC3D11-D89E-4541-A082-30CD56F075AC}" type="parTrans" cxnId="{393075F2-1B06-44D5-B5BC-C8B512A87FD4}">
      <dgm:prSet/>
      <dgm:spPr/>
      <dgm:t>
        <a:bodyPr/>
        <a:lstStyle/>
        <a:p>
          <a:endParaRPr lang="en-US"/>
        </a:p>
      </dgm:t>
    </dgm:pt>
    <dgm:pt modelId="{ADE9C027-7621-4CC7-A231-DF6EA2F5D7BA}" type="sibTrans" cxnId="{393075F2-1B06-44D5-B5BC-C8B512A87FD4}">
      <dgm:prSet/>
      <dgm:spPr/>
      <dgm:t>
        <a:bodyPr/>
        <a:lstStyle/>
        <a:p>
          <a:endParaRPr lang="en-US"/>
        </a:p>
      </dgm:t>
    </dgm:pt>
    <dgm:pt modelId="{3EA8B786-9EEB-4E43-9F71-3E3519C42BCF}">
      <dgm:prSet/>
      <dgm:spPr/>
      <dgm:t>
        <a:bodyPr/>
        <a:lstStyle/>
        <a:p>
          <a:r>
            <a:rPr lang="en-GB"/>
            <a:t>replication, concurrency, and consensus</a:t>
          </a:r>
          <a:endParaRPr lang="en-US"/>
        </a:p>
      </dgm:t>
    </dgm:pt>
    <dgm:pt modelId="{61A2467E-1678-4D45-930B-635F104EB878}" type="parTrans" cxnId="{AE52DB61-0B8C-4970-BB1C-E96DCA00BD34}">
      <dgm:prSet/>
      <dgm:spPr/>
      <dgm:t>
        <a:bodyPr/>
        <a:lstStyle/>
        <a:p>
          <a:endParaRPr lang="en-US"/>
        </a:p>
      </dgm:t>
    </dgm:pt>
    <dgm:pt modelId="{648CB93D-E87F-4924-9295-3E3E0A8B7226}" type="sibTrans" cxnId="{AE52DB61-0B8C-4970-BB1C-E96DCA00BD34}">
      <dgm:prSet/>
      <dgm:spPr/>
      <dgm:t>
        <a:bodyPr/>
        <a:lstStyle/>
        <a:p>
          <a:endParaRPr lang="en-US"/>
        </a:p>
      </dgm:t>
    </dgm:pt>
    <dgm:pt modelId="{21165D81-4FDB-4432-8675-C4C9D7F42699}">
      <dgm:prSet/>
      <dgm:spPr/>
      <dgm:t>
        <a:bodyPr/>
        <a:lstStyle/>
        <a:p>
          <a:r>
            <a:rPr lang="en-GB"/>
            <a:t>membership (with gossip style)</a:t>
          </a:r>
          <a:endParaRPr lang="en-US"/>
        </a:p>
      </dgm:t>
    </dgm:pt>
    <dgm:pt modelId="{0AA8191D-C93A-40B2-BE21-B6D44E318F0D}" type="parTrans" cxnId="{49518D3D-795D-473C-9E82-F2A87EEF8F69}">
      <dgm:prSet/>
      <dgm:spPr/>
      <dgm:t>
        <a:bodyPr/>
        <a:lstStyle/>
        <a:p>
          <a:endParaRPr lang="en-US"/>
        </a:p>
      </dgm:t>
    </dgm:pt>
    <dgm:pt modelId="{AA4E3279-0D36-4756-BBAB-8A80B67044CE}" type="sibTrans" cxnId="{49518D3D-795D-473C-9E82-F2A87EEF8F69}">
      <dgm:prSet/>
      <dgm:spPr/>
      <dgm:t>
        <a:bodyPr/>
        <a:lstStyle/>
        <a:p>
          <a:endParaRPr lang="en-US"/>
        </a:p>
      </dgm:t>
    </dgm:pt>
    <dgm:pt modelId="{284D66E5-E487-3144-A964-D7E5D8B92D18}" type="pres">
      <dgm:prSet presAssocID="{C529A3FA-567F-413E-9DAF-FF772DAE26CE}" presName="linear" presStyleCnt="0">
        <dgm:presLayoutVars>
          <dgm:animLvl val="lvl"/>
          <dgm:resizeHandles val="exact"/>
        </dgm:presLayoutVars>
      </dgm:prSet>
      <dgm:spPr/>
    </dgm:pt>
    <dgm:pt modelId="{EB0D98EB-DD8F-B641-845A-15547C7988EB}" type="pres">
      <dgm:prSet presAssocID="{CFFBDDC6-072E-4423-BA0A-3FF295F77DC4}" presName="parentText" presStyleLbl="node1" presStyleIdx="0" presStyleCnt="2">
        <dgm:presLayoutVars>
          <dgm:chMax val="0"/>
          <dgm:bulletEnabled val="1"/>
        </dgm:presLayoutVars>
      </dgm:prSet>
      <dgm:spPr/>
    </dgm:pt>
    <dgm:pt modelId="{3325AFC2-7A95-7F43-AECA-C5F9D5862CF2}" type="pres">
      <dgm:prSet presAssocID="{CFFBDDC6-072E-4423-BA0A-3FF295F77DC4}" presName="childText" presStyleLbl="revTx" presStyleIdx="0" presStyleCnt="2">
        <dgm:presLayoutVars>
          <dgm:bulletEnabled val="1"/>
        </dgm:presLayoutVars>
      </dgm:prSet>
      <dgm:spPr/>
    </dgm:pt>
    <dgm:pt modelId="{01AC922F-F71D-9D4C-8D0F-945166206FE1}" type="pres">
      <dgm:prSet presAssocID="{26371E0C-D794-4413-88F5-761EEC6412A2}" presName="parentText" presStyleLbl="node1" presStyleIdx="1" presStyleCnt="2">
        <dgm:presLayoutVars>
          <dgm:chMax val="0"/>
          <dgm:bulletEnabled val="1"/>
        </dgm:presLayoutVars>
      </dgm:prSet>
      <dgm:spPr/>
    </dgm:pt>
    <dgm:pt modelId="{BD87EF91-E0DD-CD49-AF17-135CF3529F04}" type="pres">
      <dgm:prSet presAssocID="{26371E0C-D794-4413-88F5-761EEC6412A2}" presName="childText" presStyleLbl="revTx" presStyleIdx="1" presStyleCnt="2">
        <dgm:presLayoutVars>
          <dgm:bulletEnabled val="1"/>
        </dgm:presLayoutVars>
      </dgm:prSet>
      <dgm:spPr/>
    </dgm:pt>
  </dgm:ptLst>
  <dgm:cxnLst>
    <dgm:cxn modelId="{8792F604-35A3-4A03-B5DD-1543F2F0D942}" srcId="{CFFBDDC6-072E-4423-BA0A-3FF295F77DC4}" destId="{10460CAC-541F-49CD-8FF9-7FC0C9E1842C}" srcOrd="3" destOrd="0" parTransId="{D2E149EA-C7A6-41C1-962F-5DAC2C919B2F}" sibTransId="{145290C3-B86D-488B-B30D-89257DB7500D}"/>
    <dgm:cxn modelId="{2EFDC715-6CE1-4246-92F9-ACA47D3EA26D}" type="presOf" srcId="{F5A87F1D-AF3B-443E-AECF-9461959FA028}" destId="{3325AFC2-7A95-7F43-AECA-C5F9D5862CF2}" srcOrd="0" destOrd="1" presId="urn:microsoft.com/office/officeart/2005/8/layout/vList2"/>
    <dgm:cxn modelId="{0C4DB417-B882-EF4C-B30B-0402C430E3CB}" type="presOf" srcId="{F68BDCA9-B406-4B4D-9B79-E3A951D7BB40}" destId="{3325AFC2-7A95-7F43-AECA-C5F9D5862CF2}" srcOrd="0" destOrd="4" presId="urn:microsoft.com/office/officeart/2005/8/layout/vList2"/>
    <dgm:cxn modelId="{C431FF35-1B4E-4F9D-A2C1-5DA63889F68F}" srcId="{10460CAC-541F-49CD-8FF9-7FC0C9E1842C}" destId="{5123F874-D8A1-4DEC-8C46-35341DBCEAB0}" srcOrd="2" destOrd="0" parTransId="{2F821C7A-C8EF-4BD9-A552-109D45D100D0}" sibTransId="{2B251AF2-06AA-48F7-BE84-90D954227151}"/>
    <dgm:cxn modelId="{49518D3D-795D-473C-9E82-F2A87EEF8F69}" srcId="{26371E0C-D794-4413-88F5-761EEC6412A2}" destId="{21165D81-4FDB-4432-8675-C4C9D7F42699}" srcOrd="1" destOrd="0" parTransId="{0AA8191D-C93A-40B2-BE21-B6D44E318F0D}" sibTransId="{AA4E3279-0D36-4756-BBAB-8A80B67044CE}"/>
    <dgm:cxn modelId="{9436F241-C982-4BB5-B3FD-40B179BD43DF}" srcId="{CFFBDDC6-072E-4423-BA0A-3FF295F77DC4}" destId="{F5A87F1D-AF3B-443E-AECF-9461959FA028}" srcOrd="1" destOrd="0" parTransId="{492DC03B-440C-48C3-A83B-6C70F01CBBAF}" sibTransId="{CE4DB7DA-5EE9-469C-9704-5053EF1B2C20}"/>
    <dgm:cxn modelId="{96D55E46-0A67-C64F-9052-2F2A40F1F789}" type="presOf" srcId="{10460CAC-541F-49CD-8FF9-7FC0C9E1842C}" destId="{3325AFC2-7A95-7F43-AECA-C5F9D5862CF2}" srcOrd="0" destOrd="3" presId="urn:microsoft.com/office/officeart/2005/8/layout/vList2"/>
    <dgm:cxn modelId="{AE52DB61-0B8C-4970-BB1C-E96DCA00BD34}" srcId="{26371E0C-D794-4413-88F5-761EEC6412A2}" destId="{3EA8B786-9EEB-4E43-9F71-3E3519C42BCF}" srcOrd="0" destOrd="0" parTransId="{61A2467E-1678-4D45-930B-635F104EB878}" sibTransId="{648CB93D-E87F-4924-9295-3E3E0A8B7226}"/>
    <dgm:cxn modelId="{E6229E6D-ED2F-314E-B56F-998D025C515D}" type="presOf" srcId="{085C39C6-C7F2-4A05-81D9-6772B7B2ABD5}" destId="{3325AFC2-7A95-7F43-AECA-C5F9D5862CF2}" srcOrd="0" destOrd="5" presId="urn:microsoft.com/office/officeart/2005/8/layout/vList2"/>
    <dgm:cxn modelId="{791F1176-16C6-5246-A1C7-9365715B3494}" type="presOf" srcId="{E53C8CA0-22CC-4436-A195-2C7F79E245C8}" destId="{3325AFC2-7A95-7F43-AECA-C5F9D5862CF2}" srcOrd="0" destOrd="0" presId="urn:microsoft.com/office/officeart/2005/8/layout/vList2"/>
    <dgm:cxn modelId="{DD81FE84-AEEF-4C56-B2C0-59CBD45417E6}" srcId="{CFFBDDC6-072E-4423-BA0A-3FF295F77DC4}" destId="{E53C8CA0-22CC-4436-A195-2C7F79E245C8}" srcOrd="0" destOrd="0" parTransId="{0F0522AD-19BC-45EA-955C-C7F2F24967A5}" sibTransId="{C78184B7-9CC2-4D08-B2C0-106C1BA2E068}"/>
    <dgm:cxn modelId="{699D638D-D5CD-1947-8438-23255FD58E43}" type="presOf" srcId="{5123F874-D8A1-4DEC-8C46-35341DBCEAB0}" destId="{3325AFC2-7A95-7F43-AECA-C5F9D5862CF2}" srcOrd="0" destOrd="6" presId="urn:microsoft.com/office/officeart/2005/8/layout/vList2"/>
    <dgm:cxn modelId="{F74BB79F-5C12-482B-BF7E-CABC66EF8C78}" srcId="{CFFBDDC6-072E-4423-BA0A-3FF295F77DC4}" destId="{CE81496D-F65B-4071-9F30-EBF434A7578E}" srcOrd="5" destOrd="0" parTransId="{74D326F7-0971-4A16-B1C1-0E1AFCAFEA21}" sibTransId="{44AF4C89-D603-4BB4-B369-7508C495F290}"/>
    <dgm:cxn modelId="{B812A2A3-B3EB-4EDB-943D-5F29BA4DF65C}" srcId="{10460CAC-541F-49CD-8FF9-7FC0C9E1842C}" destId="{F68BDCA9-B406-4B4D-9B79-E3A951D7BB40}" srcOrd="0" destOrd="0" parTransId="{2C027E60-21B4-4AF3-8777-889E5F2AC63A}" sibTransId="{1AE32C0F-BF8B-4FFE-96EC-A1855FBC358E}"/>
    <dgm:cxn modelId="{D47250AE-6243-449A-B01C-68FBB23C2514}" srcId="{C529A3FA-567F-413E-9DAF-FF772DAE26CE}" destId="{CFFBDDC6-072E-4423-BA0A-3FF295F77DC4}" srcOrd="0" destOrd="0" parTransId="{651F04B9-2B4D-4151-98A6-ECFBAAF7687B}" sibTransId="{3871F4CC-AC3B-4439-B4FC-4B8FD1119149}"/>
    <dgm:cxn modelId="{B7F798B1-97D9-43C3-907F-95CF5D2989D6}" srcId="{CFFBDDC6-072E-4423-BA0A-3FF295F77DC4}" destId="{9F9058A1-4322-4664-A38E-82D50C77141D}" srcOrd="4" destOrd="0" parTransId="{1C83D3EA-2C25-4F77-82BC-4B5A8D59F2D8}" sibTransId="{AD35D2EB-5892-4DF3-B297-EFD4D0881DE3}"/>
    <dgm:cxn modelId="{88D77DB3-3BFA-714B-95AD-697BE0D88FBD}" type="presOf" srcId="{9F9058A1-4322-4664-A38E-82D50C77141D}" destId="{3325AFC2-7A95-7F43-AECA-C5F9D5862CF2}" srcOrd="0" destOrd="7" presId="urn:microsoft.com/office/officeart/2005/8/layout/vList2"/>
    <dgm:cxn modelId="{7A7F26BF-6730-794A-9C84-5189E6FE7A9F}" type="presOf" srcId="{21165D81-4FDB-4432-8675-C4C9D7F42699}" destId="{BD87EF91-E0DD-CD49-AF17-135CF3529F04}" srcOrd="0" destOrd="1" presId="urn:microsoft.com/office/officeart/2005/8/layout/vList2"/>
    <dgm:cxn modelId="{1C6914D0-BA5C-DD4A-B70B-BD5C9743FC24}" type="presOf" srcId="{C529A3FA-567F-413E-9DAF-FF772DAE26CE}" destId="{284D66E5-E487-3144-A964-D7E5D8B92D18}" srcOrd="0" destOrd="0" presId="urn:microsoft.com/office/officeart/2005/8/layout/vList2"/>
    <dgm:cxn modelId="{C4E558D1-5F36-8D47-9DE4-58F0EFC610BD}" type="presOf" srcId="{3EA8B786-9EEB-4E43-9F71-3E3519C42BCF}" destId="{BD87EF91-E0DD-CD49-AF17-135CF3529F04}" srcOrd="0" destOrd="0" presId="urn:microsoft.com/office/officeart/2005/8/layout/vList2"/>
    <dgm:cxn modelId="{89B13ED2-AD0A-4664-845B-35F9540489D1}" srcId="{10460CAC-541F-49CD-8FF9-7FC0C9E1842C}" destId="{085C39C6-C7F2-4A05-81D9-6772B7B2ABD5}" srcOrd="1" destOrd="0" parTransId="{A881DCEC-4AEF-4AC8-B2B1-2E2ABAB2AFE6}" sibTransId="{AE15491F-74B8-4922-8FC7-550901326542}"/>
    <dgm:cxn modelId="{BF21A0D5-2C12-4D43-889D-DE69663E28EC}" type="presOf" srcId="{26371E0C-D794-4413-88F5-761EEC6412A2}" destId="{01AC922F-F71D-9D4C-8D0F-945166206FE1}" srcOrd="0" destOrd="0" presId="urn:microsoft.com/office/officeart/2005/8/layout/vList2"/>
    <dgm:cxn modelId="{432E5FDF-BC8E-0447-AAED-063E4222B25D}" type="presOf" srcId="{CFFBDDC6-072E-4423-BA0A-3FF295F77DC4}" destId="{EB0D98EB-DD8F-B641-845A-15547C7988EB}" srcOrd="0" destOrd="0" presId="urn:microsoft.com/office/officeart/2005/8/layout/vList2"/>
    <dgm:cxn modelId="{5A8228E2-D7CF-EA4C-960D-D728ED6E6733}" type="presOf" srcId="{CE81496D-F65B-4071-9F30-EBF434A7578E}" destId="{3325AFC2-7A95-7F43-AECA-C5F9D5862CF2}" srcOrd="0" destOrd="8" presId="urn:microsoft.com/office/officeart/2005/8/layout/vList2"/>
    <dgm:cxn modelId="{429653E4-EA13-4679-99C4-34DD3248BD32}" srcId="{CFFBDDC6-072E-4423-BA0A-3FF295F77DC4}" destId="{92FD2057-9261-465E-8CC8-D5BB8EC1F985}" srcOrd="2" destOrd="0" parTransId="{4F9E1162-E770-49AD-B3D6-7C8ADDC2B2F8}" sibTransId="{41DAC952-2FBA-49C8-8BD1-925B475834B5}"/>
    <dgm:cxn modelId="{D64B88E7-DDBF-F94D-9988-5CFFA14FDCC7}" type="presOf" srcId="{92FD2057-9261-465E-8CC8-D5BB8EC1F985}" destId="{3325AFC2-7A95-7F43-AECA-C5F9D5862CF2}" srcOrd="0" destOrd="2" presId="urn:microsoft.com/office/officeart/2005/8/layout/vList2"/>
    <dgm:cxn modelId="{393075F2-1B06-44D5-B5BC-C8B512A87FD4}" srcId="{C529A3FA-567F-413E-9DAF-FF772DAE26CE}" destId="{26371E0C-D794-4413-88F5-761EEC6412A2}" srcOrd="1" destOrd="0" parTransId="{6FAC3D11-D89E-4541-A082-30CD56F075AC}" sibTransId="{ADE9C027-7621-4CC7-A231-DF6EA2F5D7BA}"/>
    <dgm:cxn modelId="{06A8244C-9571-8B43-A84C-DBA9DF465AE5}" type="presParOf" srcId="{284D66E5-E487-3144-A964-D7E5D8B92D18}" destId="{EB0D98EB-DD8F-B641-845A-15547C7988EB}" srcOrd="0" destOrd="0" presId="urn:microsoft.com/office/officeart/2005/8/layout/vList2"/>
    <dgm:cxn modelId="{09CA7870-FDED-3146-ABCE-427EFD927E6E}" type="presParOf" srcId="{284D66E5-E487-3144-A964-D7E5D8B92D18}" destId="{3325AFC2-7A95-7F43-AECA-C5F9D5862CF2}" srcOrd="1" destOrd="0" presId="urn:microsoft.com/office/officeart/2005/8/layout/vList2"/>
    <dgm:cxn modelId="{F0DE2FB2-E2BA-3144-8A02-6B20CDFB3F2C}" type="presParOf" srcId="{284D66E5-E487-3144-A964-D7E5D8B92D18}" destId="{01AC922F-F71D-9D4C-8D0F-945166206FE1}" srcOrd="2" destOrd="0" presId="urn:microsoft.com/office/officeart/2005/8/layout/vList2"/>
    <dgm:cxn modelId="{7D69412A-A238-3340-9BBB-CCE133F284A0}" type="presParOf" srcId="{284D66E5-E487-3144-A964-D7E5D8B92D18}" destId="{BD87EF91-E0DD-CD49-AF17-135CF3529F0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D98EB-DD8F-B641-845A-15547C7988EB}">
      <dsp:nvSpPr>
        <dsp:cNvPr id="0" name=""/>
        <dsp:cNvSpPr/>
      </dsp:nvSpPr>
      <dsp:spPr>
        <a:xfrm>
          <a:off x="0" y="279601"/>
          <a:ext cx="7240043"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Related to the storage system</a:t>
          </a:r>
          <a:endParaRPr lang="en-US" sz="2600" kern="1200"/>
        </a:p>
      </dsp:txBody>
      <dsp:txXfrm>
        <a:off x="30442" y="310043"/>
        <a:ext cx="7179159" cy="562726"/>
      </dsp:txXfrm>
    </dsp:sp>
    <dsp:sp modelId="{3325AFC2-7A95-7F43-AECA-C5F9D5862CF2}">
      <dsp:nvSpPr>
        <dsp:cNvPr id="0" name=""/>
        <dsp:cNvSpPr/>
      </dsp:nvSpPr>
      <dsp:spPr>
        <a:xfrm>
          <a:off x="0" y="903211"/>
          <a:ext cx="7240043" cy="339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distributed B+Trees and LSM for reading, writing, and updating</a:t>
          </a:r>
          <a:endParaRPr lang="en-US" sz="2000" kern="1200"/>
        </a:p>
        <a:p>
          <a:pPr marL="228600" lvl="1" indent="-228600" algn="l" defTabSz="889000">
            <a:lnSpc>
              <a:spcPct val="90000"/>
            </a:lnSpc>
            <a:spcBef>
              <a:spcPct val="0"/>
            </a:spcBef>
            <a:spcAft>
              <a:spcPct val="20000"/>
            </a:spcAft>
            <a:buChar char="•"/>
          </a:pPr>
          <a:r>
            <a:rPr lang="en-GB" sz="2000" kern="1200"/>
            <a:t>persistent data; possibly on non-volatile memory</a:t>
          </a:r>
          <a:endParaRPr lang="en-US" sz="2000" kern="1200"/>
        </a:p>
        <a:p>
          <a:pPr marL="228600" lvl="1" indent="-228600" algn="l" defTabSz="889000">
            <a:lnSpc>
              <a:spcPct val="90000"/>
            </a:lnSpc>
            <a:spcBef>
              <a:spcPct val="0"/>
            </a:spcBef>
            <a:spcAft>
              <a:spcPct val="20000"/>
            </a:spcAft>
            <a:buChar char="•"/>
          </a:pPr>
          <a:r>
            <a:rPr lang="en-GB" sz="2000" kern="1200"/>
            <a:t>content-addressable data</a:t>
          </a:r>
          <a:endParaRPr lang="en-US" sz="2000" kern="1200"/>
        </a:p>
        <a:p>
          <a:pPr marL="228600" lvl="1" indent="-228600" algn="l" defTabSz="889000">
            <a:lnSpc>
              <a:spcPct val="90000"/>
            </a:lnSpc>
            <a:spcBef>
              <a:spcPct val="0"/>
            </a:spcBef>
            <a:spcAft>
              <a:spcPct val="20000"/>
            </a:spcAft>
            <a:buChar char="•"/>
          </a:pPr>
          <a:r>
            <a:rPr lang="en-GB" sz="2000" kern="1200" dirty="0"/>
            <a:t>data versioning (to strengthen collaboration)</a:t>
          </a:r>
          <a:endParaRPr lang="en-US" sz="2000" kern="1200" dirty="0"/>
        </a:p>
        <a:p>
          <a:pPr marL="457200" lvl="2" indent="-228600" algn="l" defTabSz="889000">
            <a:lnSpc>
              <a:spcPct val="90000"/>
            </a:lnSpc>
            <a:spcBef>
              <a:spcPct val="0"/>
            </a:spcBef>
            <a:spcAft>
              <a:spcPct val="20000"/>
            </a:spcAft>
            <a:buChar char="•"/>
          </a:pPr>
          <a:r>
            <a:rPr lang="en-GB" sz="2000" kern="1200" dirty="0"/>
            <a:t>no in-place updating and deleting of data</a:t>
          </a:r>
          <a:endParaRPr lang="en-US" sz="2000" kern="1200" dirty="0"/>
        </a:p>
        <a:p>
          <a:pPr marL="457200" lvl="2" indent="-228600" algn="l" defTabSz="889000">
            <a:lnSpc>
              <a:spcPct val="90000"/>
            </a:lnSpc>
            <a:spcBef>
              <a:spcPct val="0"/>
            </a:spcBef>
            <a:spcAft>
              <a:spcPct val="20000"/>
            </a:spcAft>
            <a:buChar char="•"/>
          </a:pPr>
          <a:r>
            <a:rPr lang="en-GB" sz="2000" kern="1200"/>
            <a:t>all data objects recorded will remain in the data store</a:t>
          </a:r>
          <a:endParaRPr lang="en-US" sz="2000" kern="1200"/>
        </a:p>
        <a:p>
          <a:pPr marL="457200" lvl="2" indent="-228600" algn="l" defTabSz="889000">
            <a:lnSpc>
              <a:spcPct val="90000"/>
            </a:lnSpc>
            <a:spcBef>
              <a:spcPct val="0"/>
            </a:spcBef>
            <a:spcAft>
              <a:spcPct val="20000"/>
            </a:spcAft>
            <a:buChar char="•"/>
          </a:pPr>
          <a:r>
            <a:rPr lang="en-GB" sz="2000" kern="1200"/>
            <a:t>each data object will be versioned</a:t>
          </a:r>
          <a:endParaRPr lang="en-US" sz="2000" kern="1200"/>
        </a:p>
        <a:p>
          <a:pPr marL="228600" lvl="1" indent="-228600" algn="l" defTabSz="889000">
            <a:lnSpc>
              <a:spcPct val="90000"/>
            </a:lnSpc>
            <a:spcBef>
              <a:spcPct val="0"/>
            </a:spcBef>
            <a:spcAft>
              <a:spcPct val="20000"/>
            </a:spcAft>
            <a:buChar char="•"/>
          </a:pPr>
          <a:r>
            <a:rPr lang="en-GB" sz="2000" kern="1200"/>
            <a:t>maybe compression</a:t>
          </a:r>
          <a:endParaRPr lang="en-US" sz="2000" kern="1200"/>
        </a:p>
        <a:p>
          <a:pPr marL="228600" lvl="1" indent="-228600" algn="l" defTabSz="889000">
            <a:lnSpc>
              <a:spcPct val="90000"/>
            </a:lnSpc>
            <a:spcBef>
              <a:spcPct val="0"/>
            </a:spcBef>
            <a:spcAft>
              <a:spcPct val="20000"/>
            </a:spcAft>
            <a:buChar char="•"/>
          </a:pPr>
          <a:r>
            <a:rPr lang="en-GB" sz="2000" kern="1200" dirty="0"/>
            <a:t>will have to choose one or several data models (key-value, document, graph and wide-column)</a:t>
          </a:r>
          <a:endParaRPr lang="en-US" sz="2000" kern="1200" dirty="0"/>
        </a:p>
      </dsp:txBody>
      <dsp:txXfrm>
        <a:off x="0" y="903211"/>
        <a:ext cx="7240043" cy="3390660"/>
      </dsp:txXfrm>
    </dsp:sp>
    <dsp:sp modelId="{01AC922F-F71D-9D4C-8D0F-945166206FE1}">
      <dsp:nvSpPr>
        <dsp:cNvPr id="0" name=""/>
        <dsp:cNvSpPr/>
      </dsp:nvSpPr>
      <dsp:spPr>
        <a:xfrm>
          <a:off x="0" y="4293871"/>
          <a:ext cx="7240043" cy="62361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Related to distributed systems</a:t>
          </a:r>
          <a:endParaRPr lang="en-US" sz="2600" kern="1200"/>
        </a:p>
      </dsp:txBody>
      <dsp:txXfrm>
        <a:off x="30442" y="4324313"/>
        <a:ext cx="7179159" cy="562726"/>
      </dsp:txXfrm>
    </dsp:sp>
    <dsp:sp modelId="{BD87EF91-E0DD-CD49-AF17-135CF3529F04}">
      <dsp:nvSpPr>
        <dsp:cNvPr id="0" name=""/>
        <dsp:cNvSpPr/>
      </dsp:nvSpPr>
      <dsp:spPr>
        <a:xfrm>
          <a:off x="0" y="4917481"/>
          <a:ext cx="7240043"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replication, concurrency, and consensus</a:t>
          </a:r>
          <a:endParaRPr lang="en-US" sz="2000" kern="1200"/>
        </a:p>
        <a:p>
          <a:pPr marL="228600" lvl="1" indent="-228600" algn="l" defTabSz="889000">
            <a:lnSpc>
              <a:spcPct val="90000"/>
            </a:lnSpc>
            <a:spcBef>
              <a:spcPct val="0"/>
            </a:spcBef>
            <a:spcAft>
              <a:spcPct val="20000"/>
            </a:spcAft>
            <a:buChar char="•"/>
          </a:pPr>
          <a:r>
            <a:rPr lang="en-GB" sz="2000" kern="1200"/>
            <a:t>membership (with gossip style)</a:t>
          </a:r>
          <a:endParaRPr lang="en-US" sz="2000" kern="1200"/>
        </a:p>
      </dsp:txBody>
      <dsp:txXfrm>
        <a:off x="0" y="4917481"/>
        <a:ext cx="7240043" cy="6996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E85B3-1B13-6E4D-908C-7753A430DD36}" type="datetimeFigureOut">
              <a:rPr lang="en-GB" smtClean="0"/>
              <a:t>08/02/2022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F92E3-1C1E-7E4D-BC76-683B9B543FE0}" type="slidenum">
              <a:rPr lang="en-GB" smtClean="0"/>
              <a:t>‹#›</a:t>
            </a:fld>
            <a:endParaRPr lang="en-GB"/>
          </a:p>
        </p:txBody>
      </p:sp>
    </p:spTree>
    <p:extLst>
      <p:ext uri="{BB962C8B-B14F-4D97-AF65-F5344CB8AC3E}">
        <p14:creationId xmlns:p14="http://schemas.microsoft.com/office/powerpoint/2010/main" val="131609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Concurrency will be our first problem. </a:t>
            </a:r>
          </a:p>
          <a:p>
            <a:endParaRPr lang="en-GB" dirty="0"/>
          </a:p>
          <a:p>
            <a:r>
              <a:rPr lang="en-GB" dirty="0"/>
              <a:t>Threads will access the shared state, perform some operations locally, and try to propagate the results back to the shared variables. Multiple outcomes, potentially conflicting ones, will occur.</a:t>
            </a:r>
          </a:p>
          <a:p>
            <a:endParaRPr lang="en-GB" dirty="0"/>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There’s a need to define an execution history to reduce the number of possible outcomes, we need consistency models.</a:t>
            </a:r>
          </a:p>
          <a:p>
            <a:endParaRPr lang="en-GB" dirty="0"/>
          </a:p>
          <a:p>
            <a:r>
              <a:rPr lang="en-GB" dirty="0"/>
              <a:t>I will present my case for a consistency model. On that I believe could really help. I sort of think it was developed for our use case, but I'm getting a head of myself.</a:t>
            </a:r>
          </a:p>
          <a:p>
            <a:endParaRPr lang="en-GB" dirty="0"/>
          </a:p>
        </p:txBody>
      </p:sp>
      <p:sp>
        <p:nvSpPr>
          <p:cNvPr id="4" name="Slide Number Placeholder 3"/>
          <p:cNvSpPr>
            <a:spLocks noGrp="1"/>
          </p:cNvSpPr>
          <p:nvPr>
            <p:ph type="sldNum" sz="quarter" idx="5"/>
          </p:nvPr>
        </p:nvSpPr>
        <p:spPr/>
        <p:txBody>
          <a:bodyPr/>
          <a:lstStyle/>
          <a:p>
            <a:fld id="{DDAF92E3-1C1E-7E4D-BC76-683B9B543FE0}" type="slidenum">
              <a:rPr lang="en-GB" smtClean="0"/>
              <a:t>4</a:t>
            </a:fld>
            <a:endParaRPr lang="en-GB"/>
          </a:p>
        </p:txBody>
      </p:sp>
    </p:spTree>
    <p:extLst>
      <p:ext uri="{BB962C8B-B14F-4D97-AF65-F5344CB8AC3E}">
        <p14:creationId xmlns:p14="http://schemas.microsoft.com/office/powerpoint/2010/main" val="132844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Thus, I was thinking of Sharding data.</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partitioned system can be adjusted to handle a larger workload by c</a:t>
            </a:r>
            <a:r>
              <a:rPr lang="en-GB" dirty="0"/>
              <a:t>reating more partitions from a single dataset and distributing them on more nodes.</a:t>
            </a:r>
          </a:p>
          <a:p>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this approach, the system can also use relatively low-spec machines, which are typically more cost-efficient.</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Challenges:</a:t>
            </a:r>
            <a:r>
              <a:rPr lang="en-GB" sz="1200" kern="1200" dirty="0">
                <a:solidFill>
                  <a:schemeClr val="tx1"/>
                </a:solidFill>
                <a:effectLst/>
                <a:latin typeface="+mn-lt"/>
                <a:ea typeface="+mn-ea"/>
                <a:cs typeface="+mn-cs"/>
              </a:rPr>
              <a:t> </a:t>
            </a:r>
            <a:r>
              <a:rPr lang="en-NA" sz="1200" kern="1200" dirty="0">
                <a:solidFill>
                  <a:schemeClr val="tx1"/>
                </a:solidFill>
                <a:effectLst/>
                <a:latin typeface="+mn-lt"/>
                <a:ea typeface="+mn-ea"/>
                <a:cs typeface="+mn-cs"/>
              </a:rPr>
              <a:t>When we partition the data, the system needs to maintain bookkeeping of which part of data is stored in which node. Based on this information, the system needs to query the corresponding node when a request is made, in order to guarantee high performance.</a:t>
            </a: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Efficient indexing schemes to efficiently access data that’s been sharded.</a:t>
            </a:r>
            <a:endParaRPr lang="en-NA"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My belief, and I might be wrong, this approach is scalable, but not sure about fault tolerance; because if a node that contains a specific partition is unavailable, then it does not sound fault tolerant to me.</a:t>
            </a:r>
            <a:endParaRPr lang="en-N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AF92E3-1C1E-7E4D-BC76-683B9B543FE0}" type="slidenum">
              <a:rPr lang="en-GB" smtClean="0"/>
              <a:t>6</a:t>
            </a:fld>
            <a:endParaRPr lang="en-GB"/>
          </a:p>
        </p:txBody>
      </p:sp>
    </p:spTree>
    <p:extLst>
      <p:ext uri="{BB962C8B-B14F-4D97-AF65-F5344CB8AC3E}">
        <p14:creationId xmlns:p14="http://schemas.microsoft.com/office/powerpoint/2010/main" val="83175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achieve fault tolerance, I’d implement replication.</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Creating multiple copies of the same data and storing them into multiple machines. Each one of these copies is typically called a replica.</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Two methods: </a:t>
            </a:r>
          </a:p>
          <a:p>
            <a:r>
              <a:rPr lang="en-GB" sz="1200" kern="1200" dirty="0">
                <a:solidFill>
                  <a:schemeClr val="tx1"/>
                </a:solidFill>
                <a:effectLst/>
                <a:latin typeface="+mn-lt"/>
                <a:ea typeface="+mn-ea"/>
                <a:cs typeface="+mn-cs"/>
              </a:rPr>
              <a:t>Primary-backup replication and consensus-based replication.</a:t>
            </a:r>
            <a:endParaRPr lang="en-NA" sz="1200" kern="1200" dirty="0">
              <a:solidFill>
                <a:schemeClr val="tx1"/>
              </a:solidFill>
              <a:effectLst/>
              <a:latin typeface="+mn-lt"/>
              <a:ea typeface="+mn-ea"/>
              <a:cs typeface="+mn-cs"/>
            </a:endParaRPr>
          </a:p>
          <a:p>
            <a:endParaRPr lang="en-NA" sz="1200" kern="1200" dirty="0">
              <a:solidFill>
                <a:schemeClr val="tx1"/>
              </a:solidFill>
              <a:effectLst/>
              <a:latin typeface="+mn-lt"/>
              <a:ea typeface="+mn-ea"/>
              <a:cs typeface="+mn-cs"/>
            </a:endParaRPr>
          </a:p>
          <a:p>
            <a:r>
              <a:rPr lang="en-NA" sz="1200" kern="1200" dirty="0">
                <a:solidFill>
                  <a:schemeClr val="tx1"/>
                </a:solidFill>
                <a:effectLst/>
                <a:latin typeface="+mn-lt"/>
                <a:ea typeface="+mn-ea"/>
                <a:cs typeface="+mn-cs"/>
              </a:rPr>
              <a:t>I will speak more on this later.</a:t>
            </a: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Challenges: </a:t>
            </a:r>
            <a:r>
              <a:rPr lang="en-GB" sz="1200" kern="1200" dirty="0">
                <a:solidFill>
                  <a:schemeClr val="tx1"/>
                </a:solidFill>
                <a:effectLst/>
                <a:latin typeface="+mn-lt"/>
                <a:ea typeface="+mn-ea"/>
                <a:cs typeface="+mn-cs"/>
              </a:rPr>
              <a:t>As explained before, different replicas contain the same data. This means that any changes to the dataset need to be performed on all the replicas in a controlled way. Otherwise, there is a risk of having different data on each one of the replicas.</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Figure 2: Replicating data</a:t>
            </a:r>
            <a:r>
              <a:rPr lang="en-NA" dirty="0">
                <a:effectLst/>
              </a:rPr>
              <a:t> </a:t>
            </a:r>
            <a:endParaRPr lang="en-GB" dirty="0"/>
          </a:p>
        </p:txBody>
      </p:sp>
      <p:sp>
        <p:nvSpPr>
          <p:cNvPr id="4" name="Slide Number Placeholder 3"/>
          <p:cNvSpPr>
            <a:spLocks noGrp="1"/>
          </p:cNvSpPr>
          <p:nvPr>
            <p:ph type="sldNum" sz="quarter" idx="5"/>
          </p:nvPr>
        </p:nvSpPr>
        <p:spPr/>
        <p:txBody>
          <a:bodyPr/>
          <a:lstStyle/>
          <a:p>
            <a:fld id="{DDAF92E3-1C1E-7E4D-BC76-683B9B543FE0}" type="slidenum">
              <a:rPr lang="en-GB" smtClean="0"/>
              <a:t>7</a:t>
            </a:fld>
            <a:endParaRPr lang="en-GB"/>
          </a:p>
        </p:txBody>
      </p:sp>
    </p:spTree>
    <p:extLst>
      <p:ext uri="{BB962C8B-B14F-4D97-AF65-F5344CB8AC3E}">
        <p14:creationId xmlns:p14="http://schemas.microsoft.com/office/powerpoint/2010/main" val="855027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common pattern of doing this is splitting the dataset into separate partitions and then creating multiple replicas for each partition.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like this approach, best of both worlds (and worst of both worlds as well)</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Figure 3: Sharding data, then replicating those sharded data objects</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Will still face the limitations and challenges of both.</a:t>
            </a:r>
            <a:endParaRPr lang="en-NA"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Sharding (partitioning):</a:t>
            </a:r>
            <a:r>
              <a:rPr lang="en-GB" sz="1200" kern="1200" dirty="0">
                <a:solidFill>
                  <a:schemeClr val="tx1"/>
                </a:solidFill>
                <a:effectLst/>
                <a:latin typeface="+mn-lt"/>
                <a:ea typeface="+mn-ea"/>
                <a:cs typeface="+mn-cs"/>
              </a:rPr>
              <a:t> still researching</a:t>
            </a:r>
            <a:endParaRPr lang="en-NA"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Replication:</a:t>
            </a:r>
            <a:r>
              <a:rPr lang="en-GB" sz="1200" kern="1200" dirty="0">
                <a:solidFill>
                  <a:schemeClr val="tx1"/>
                </a:solidFill>
                <a:effectLst/>
                <a:latin typeface="+mn-lt"/>
                <a:ea typeface="+mn-ea"/>
                <a:cs typeface="+mn-cs"/>
              </a:rPr>
              <a:t> Causal consistency model</a:t>
            </a:r>
            <a:endParaRPr lang="en-NA"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DAF92E3-1C1E-7E4D-BC76-683B9B543FE0}" type="slidenum">
              <a:rPr lang="en-GB" smtClean="0"/>
              <a:t>8</a:t>
            </a:fld>
            <a:endParaRPr lang="en-GB"/>
          </a:p>
        </p:txBody>
      </p:sp>
    </p:spTree>
    <p:extLst>
      <p:ext uri="{BB962C8B-B14F-4D97-AF65-F5344CB8AC3E}">
        <p14:creationId xmlns:p14="http://schemas.microsoft.com/office/powerpoint/2010/main" val="2340431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Under the causal consistency model, all processes have to see causally related operations in the same order.</a:t>
            </a:r>
            <a:endParaRPr lang="en-NA" sz="1200" kern="1200" dirty="0">
              <a:solidFill>
                <a:schemeClr val="tx1"/>
              </a:solidFill>
              <a:effectLst/>
              <a:latin typeface="+mn-lt"/>
              <a:ea typeface="+mn-ea"/>
              <a:cs typeface="+mn-cs"/>
            </a:endParaRPr>
          </a:p>
          <a:p>
            <a:endParaRPr lang="en-GB" dirty="0"/>
          </a:p>
          <a:p>
            <a:r>
              <a:rPr lang="en-GB" sz="1200" kern="1200" dirty="0">
                <a:solidFill>
                  <a:schemeClr val="tx1"/>
                </a:solidFill>
                <a:effectLst/>
                <a:latin typeface="+mn-lt"/>
                <a:ea typeface="+mn-ea"/>
                <a:cs typeface="+mn-cs"/>
              </a:rPr>
              <a:t>Figure 4: Write operations with no causal relationship</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N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Figure 4 shows an example of causally related writes. In addition to a written value, we now have to specify a some sort of clock, a logical clock per say, that would establish a causal order between operations.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P1 starts with a write operation write(x,∅,1)→t1, which starts from the initial value ∅.</a:t>
            </a:r>
            <a:endParaRPr lang="en-NA"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P2 performs another write operation, write(x, t1, 2), and specifies that it is logically ordered after t1, requiring operations to propagate only in the order established by the logical clock.</a:t>
            </a:r>
          </a:p>
          <a:p>
            <a:pPr marL="0" indent="0">
              <a:buFont typeface="Arial" panose="020B0604020202020204" pitchFamily="34" charset="0"/>
              <a:buNone/>
            </a:pPr>
            <a:endParaRPr lang="en-N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This establishes a causal order between these operations. Even if the latter write propagates faster than the former one, it isn’t made visible until all of its dependencies arrive, and the event order is reconstructed from their logical timestamps. In other words, a happened-before relationship is established logically, without using physical clocks, and all processes agree on this order.</a:t>
            </a:r>
            <a:endParaRPr lang="en-NA"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A vector clock is a structure for establishing a partial order between the events, detecting and resolving divergence between the event chains. With vector clocks, we can simulate common time, global state, and represent asynchronous events as synchronous ones.</a:t>
            </a:r>
            <a:endParaRPr lang="en-NA"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AF92E3-1C1E-7E4D-BC76-683B9B543FE0}" type="slidenum">
              <a:rPr lang="en-GB" smtClean="0"/>
              <a:t>9</a:t>
            </a:fld>
            <a:endParaRPr lang="en-GB"/>
          </a:p>
        </p:txBody>
      </p:sp>
    </p:spTree>
    <p:extLst>
      <p:ext uri="{BB962C8B-B14F-4D97-AF65-F5344CB8AC3E}">
        <p14:creationId xmlns:p14="http://schemas.microsoft.com/office/powerpoint/2010/main" val="265121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primary-backup replication, one of the replicas is designated as the primary and the other replicas are the backups.</a:t>
            </a:r>
          </a:p>
          <a:p>
            <a:endParaRPr lang="en-GB" dirty="0"/>
          </a:p>
          <a:p>
            <a:r>
              <a:rPr lang="en-GB" dirty="0"/>
              <a:t>All the write requests need to go through the primary replica, which is then responsible for making sure the backup replicas have also performed them before acknowledging to the client that the request has been completed.</a:t>
            </a:r>
          </a:p>
          <a:p>
            <a:endParaRPr lang="en-GB" dirty="0"/>
          </a:p>
          <a:p>
            <a:r>
              <a:rPr lang="en-GB" dirty="0"/>
              <a:t>As a result, backup replicas can only serve read requests. If the primary replica fails, then one of the backup replicas needs to be designated as the new primary.</a:t>
            </a:r>
          </a:p>
          <a:p>
            <a:endParaRPr lang="en-GB" dirty="0"/>
          </a:p>
          <a:p>
            <a:r>
              <a:rPr lang="en-GB" dirty="0"/>
              <a:t>Until this has happened, no write requests can be served.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a:p>
            <a:r>
              <a:rPr lang="en-GB" dirty="0"/>
              <a:t>In consensus-based replication, any of the replicas can process write or read requests.</a:t>
            </a:r>
          </a:p>
          <a:p>
            <a:endParaRPr lang="en-GB" dirty="0"/>
          </a:p>
          <a:p>
            <a:r>
              <a:rPr lang="en-GB" dirty="0"/>
              <a:t>However, in order to do this they have to communicate with the other replicas to make sure any read requests return the right data and write requests will update all the replicas properly.</a:t>
            </a:r>
          </a:p>
          <a:p>
            <a:endParaRPr lang="en-GB" dirty="0"/>
          </a:p>
          <a:p>
            <a:r>
              <a:rPr lang="en-GB" dirty="0"/>
              <a:t>In other words, they ensure all the replicas are in agreement or consensus, hence the name.</a:t>
            </a:r>
          </a:p>
          <a:p>
            <a:endParaRPr lang="en-GB" dirty="0"/>
          </a:p>
          <a:p>
            <a:r>
              <a:rPr lang="en-GB" dirty="0"/>
              <a:t>The simplest way to do this is by creating groups of replicas that have to coordinate with each other to process read or write requests. Such a group is typically called a quorum.</a:t>
            </a:r>
          </a:p>
          <a:p>
            <a:endParaRPr lang="en-GB" dirty="0"/>
          </a:p>
          <a:p>
            <a:r>
              <a:rPr lang="en-GB" dirty="0"/>
              <a:t>The simplest protocols make use of majority quorums, which are groups that contain more than half the replicas. When using majority quorums, replicas make sure write requests have been performed to more than half of the replicas (&gt; 50%).</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question: </a:t>
            </a:r>
            <a:r>
              <a:rPr lang="en-GB" sz="1200" kern="1200" dirty="0">
                <a:solidFill>
                  <a:schemeClr val="tx1"/>
                </a:solidFill>
                <a:effectLst/>
                <a:latin typeface="+mn-lt"/>
                <a:ea typeface="+mn-ea"/>
                <a:cs typeface="+mn-cs"/>
              </a:rPr>
              <a:t>If we go the P/B Replication way, then no need for Consensus-implementation?</a:t>
            </a:r>
            <a:endParaRPr lang="en-NA"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DAF92E3-1C1E-7E4D-BC76-683B9B543FE0}" type="slidenum">
              <a:rPr lang="en-GB" smtClean="0"/>
              <a:t>10</a:t>
            </a:fld>
            <a:endParaRPr lang="en-GB"/>
          </a:p>
        </p:txBody>
      </p:sp>
    </p:spTree>
    <p:extLst>
      <p:ext uri="{BB962C8B-B14F-4D97-AF65-F5344CB8AC3E}">
        <p14:creationId xmlns:p14="http://schemas.microsoft.com/office/powerpoint/2010/main" val="766437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2A4A-F552-304C-B3F1-225438375C7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EAADBF1-B317-6F40-864F-F25FC112C8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14AA4C7-6E08-8A47-9022-8622C0ED1DCB}"/>
              </a:ext>
            </a:extLst>
          </p:cNvPr>
          <p:cNvSpPr>
            <a:spLocks noGrp="1"/>
          </p:cNvSpPr>
          <p:nvPr>
            <p:ph type="dt" sz="half" idx="10"/>
          </p:nvPr>
        </p:nvSpPr>
        <p:spPr/>
        <p:txBody>
          <a:bodyPr/>
          <a:lstStyle/>
          <a:p>
            <a:fld id="{1160EA64-D806-43AC-9DF2-F8C432F32B4C}" type="datetimeFigureOut">
              <a:rPr lang="en-US" smtClean="0"/>
              <a:t>2/8/22</a:t>
            </a:fld>
            <a:endParaRPr lang="en-US" dirty="0"/>
          </a:p>
        </p:txBody>
      </p:sp>
      <p:sp>
        <p:nvSpPr>
          <p:cNvPr id="5" name="Footer Placeholder 4">
            <a:extLst>
              <a:ext uri="{FF2B5EF4-FFF2-40B4-BE49-F238E27FC236}">
                <a16:creationId xmlns:a16="http://schemas.microsoft.com/office/drawing/2014/main" id="{FA797080-8CB6-214F-946B-9515BA0100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71E2CF-ECE7-CD47-ABBE-8AFE1FC81426}"/>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52388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A810-AA4D-DE4E-BC43-E48C8E50538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D652FF5-4E86-C544-93FF-BE4E783E6AF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36C07C-6C1A-9B44-82AE-E3DAE9577F84}"/>
              </a:ext>
            </a:extLst>
          </p:cNvPr>
          <p:cNvSpPr>
            <a:spLocks noGrp="1"/>
          </p:cNvSpPr>
          <p:nvPr>
            <p:ph type="dt" sz="half" idx="10"/>
          </p:nvPr>
        </p:nvSpPr>
        <p:spPr/>
        <p:txBody>
          <a:bodyPr/>
          <a:lstStyle/>
          <a:p>
            <a:fld id="{E9F9C37B-1D36-470B-8223-D6C91242EC14}" type="datetimeFigureOut">
              <a:rPr lang="en-US" smtClean="0"/>
              <a:t>2/8/22</a:t>
            </a:fld>
            <a:endParaRPr lang="en-US" dirty="0"/>
          </a:p>
        </p:txBody>
      </p:sp>
      <p:sp>
        <p:nvSpPr>
          <p:cNvPr id="5" name="Footer Placeholder 4">
            <a:extLst>
              <a:ext uri="{FF2B5EF4-FFF2-40B4-BE49-F238E27FC236}">
                <a16:creationId xmlns:a16="http://schemas.microsoft.com/office/drawing/2014/main" id="{761C527F-27F7-8A47-98F1-07B77436ED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C1E2F0-982F-6E4A-9E4F-004E3981300C}"/>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31376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D29283-C6F9-F84D-9DA2-1CDDF22615A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9593533-07CB-C345-B66C-375E7079E1C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03DBB6C-AFF3-624E-A730-787353E00261}"/>
              </a:ext>
            </a:extLst>
          </p:cNvPr>
          <p:cNvSpPr>
            <a:spLocks noGrp="1"/>
          </p:cNvSpPr>
          <p:nvPr>
            <p:ph type="dt" sz="half" idx="10"/>
          </p:nvPr>
        </p:nvSpPr>
        <p:spPr/>
        <p:txBody>
          <a:bodyPr/>
          <a:lstStyle/>
          <a:p>
            <a:fld id="{67C6F52A-A82B-47A2-A83A-8C4C91F2D59F}" type="datetimeFigureOut">
              <a:rPr lang="en-US" smtClean="0"/>
              <a:t>2/8/22</a:t>
            </a:fld>
            <a:endParaRPr lang="en-US" dirty="0"/>
          </a:p>
        </p:txBody>
      </p:sp>
      <p:sp>
        <p:nvSpPr>
          <p:cNvPr id="5" name="Footer Placeholder 4">
            <a:extLst>
              <a:ext uri="{FF2B5EF4-FFF2-40B4-BE49-F238E27FC236}">
                <a16:creationId xmlns:a16="http://schemas.microsoft.com/office/drawing/2014/main" id="{5AF55470-5D94-3048-984A-85252BF9D9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B1B90E-689F-FF49-A022-60B986C34C68}"/>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060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49926-0FC0-9E46-B627-717FB38B244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28DB9B3-BCAC-EC4F-B413-5394493FDD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1EBF61-5656-3E4C-AB0E-8C14E6335F58}"/>
              </a:ext>
            </a:extLst>
          </p:cNvPr>
          <p:cNvSpPr>
            <a:spLocks noGrp="1"/>
          </p:cNvSpPr>
          <p:nvPr>
            <p:ph type="dt" sz="half" idx="10"/>
          </p:nvPr>
        </p:nvSpPr>
        <p:spPr/>
        <p:txBody>
          <a:bodyPr/>
          <a:lstStyle/>
          <a:p>
            <a:fld id="{F070A7B3-6521-4DCA-87E5-044747A908C1}" type="datetimeFigureOut">
              <a:rPr lang="en-US" smtClean="0"/>
              <a:t>2/8/22</a:t>
            </a:fld>
            <a:endParaRPr lang="en-US" dirty="0"/>
          </a:p>
        </p:txBody>
      </p:sp>
      <p:sp>
        <p:nvSpPr>
          <p:cNvPr id="5" name="Footer Placeholder 4">
            <a:extLst>
              <a:ext uri="{FF2B5EF4-FFF2-40B4-BE49-F238E27FC236}">
                <a16:creationId xmlns:a16="http://schemas.microsoft.com/office/drawing/2014/main" id="{07235F17-5EFF-814E-80AC-5A973ED287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3A6A07-0F5E-D942-B2A7-24C6E4289234}"/>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8069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1E97-9BF8-4045-BAE9-4F49561B6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9C69EC5-111A-5E4E-A3EA-55582BF3EC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78E88CF-E9D9-714F-964B-CEEF7EF46BCD}"/>
              </a:ext>
            </a:extLst>
          </p:cNvPr>
          <p:cNvSpPr>
            <a:spLocks noGrp="1"/>
          </p:cNvSpPr>
          <p:nvPr>
            <p:ph type="dt" sz="half" idx="10"/>
          </p:nvPr>
        </p:nvSpPr>
        <p:spPr/>
        <p:txBody>
          <a:bodyPr/>
          <a:lstStyle/>
          <a:p>
            <a:fld id="{1160EA64-D806-43AC-9DF2-F8C432F32B4C}" type="datetimeFigureOut">
              <a:rPr lang="en-US" smtClean="0"/>
              <a:t>2/8/22</a:t>
            </a:fld>
            <a:endParaRPr lang="en-US" dirty="0"/>
          </a:p>
        </p:txBody>
      </p:sp>
      <p:sp>
        <p:nvSpPr>
          <p:cNvPr id="5" name="Footer Placeholder 4">
            <a:extLst>
              <a:ext uri="{FF2B5EF4-FFF2-40B4-BE49-F238E27FC236}">
                <a16:creationId xmlns:a16="http://schemas.microsoft.com/office/drawing/2014/main" id="{5FEAADFF-DBF3-7345-8F26-76B79D23C7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1C0E71-CA43-2149-AC53-155EEA915004}"/>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9677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5901-00AE-214E-A622-F3404A9679C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F1BF92F-A367-D246-A24F-7D9CC1F29BB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EDD978C-F394-E84D-A896-83EBF85E0B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86DC112-2259-0448-A3B4-C3B247C2952A}"/>
              </a:ext>
            </a:extLst>
          </p:cNvPr>
          <p:cNvSpPr>
            <a:spLocks noGrp="1"/>
          </p:cNvSpPr>
          <p:nvPr>
            <p:ph type="dt" sz="half" idx="10"/>
          </p:nvPr>
        </p:nvSpPr>
        <p:spPr/>
        <p:txBody>
          <a:bodyPr/>
          <a:lstStyle/>
          <a:p>
            <a:fld id="{AB134690-1557-4C89-A502-4959FE7FAD70}" type="datetimeFigureOut">
              <a:rPr lang="en-US" smtClean="0"/>
              <a:t>2/8/22</a:t>
            </a:fld>
            <a:endParaRPr lang="en-US" dirty="0"/>
          </a:p>
        </p:txBody>
      </p:sp>
      <p:sp>
        <p:nvSpPr>
          <p:cNvPr id="6" name="Footer Placeholder 5">
            <a:extLst>
              <a:ext uri="{FF2B5EF4-FFF2-40B4-BE49-F238E27FC236}">
                <a16:creationId xmlns:a16="http://schemas.microsoft.com/office/drawing/2014/main" id="{28D4887C-5DC0-8F43-B093-7A4ECF8319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492A74-94CF-6A48-8352-F201C5764A3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29346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6A35-DF74-D244-83CD-2A1C99602AF7}"/>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D2B48AE-68F0-064D-886A-2308B3DE1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2B81A1-7C76-9D49-A642-3BD7C343373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51EDD75-73FD-DC4D-BE70-3350D50C2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F9B3547-DD2C-0540-9ACD-4F6CDDCA97F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0ED6155-2802-754C-B5DA-F10121E0CDAA}"/>
              </a:ext>
            </a:extLst>
          </p:cNvPr>
          <p:cNvSpPr>
            <a:spLocks noGrp="1"/>
          </p:cNvSpPr>
          <p:nvPr>
            <p:ph type="dt" sz="half" idx="10"/>
          </p:nvPr>
        </p:nvSpPr>
        <p:spPr/>
        <p:txBody>
          <a:bodyPr/>
          <a:lstStyle/>
          <a:p>
            <a:fld id="{1160EA64-D806-43AC-9DF2-F8C432F32B4C}" type="datetimeFigureOut">
              <a:rPr lang="en-US" smtClean="0"/>
              <a:t>2/8/22</a:t>
            </a:fld>
            <a:endParaRPr lang="en-US" dirty="0"/>
          </a:p>
        </p:txBody>
      </p:sp>
      <p:sp>
        <p:nvSpPr>
          <p:cNvPr id="8" name="Footer Placeholder 7">
            <a:extLst>
              <a:ext uri="{FF2B5EF4-FFF2-40B4-BE49-F238E27FC236}">
                <a16:creationId xmlns:a16="http://schemas.microsoft.com/office/drawing/2014/main" id="{4A01091C-0900-5A42-B4D1-34F0457A3B8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0866B-14C5-4B4C-A97F-65EE0550461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287587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4A0F-1A76-8446-8C7A-FAB440A2C8B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529E1EF-FBAA-5749-A86C-3B0D75C15B18}"/>
              </a:ext>
            </a:extLst>
          </p:cNvPr>
          <p:cNvSpPr>
            <a:spLocks noGrp="1"/>
          </p:cNvSpPr>
          <p:nvPr>
            <p:ph type="dt" sz="half" idx="10"/>
          </p:nvPr>
        </p:nvSpPr>
        <p:spPr/>
        <p:txBody>
          <a:bodyPr/>
          <a:lstStyle/>
          <a:p>
            <a:fld id="{E1037C31-9E7A-4F99-8774-A0E530DE1A42}" type="datetimeFigureOut">
              <a:rPr lang="en-US" smtClean="0"/>
              <a:t>2/8/22</a:t>
            </a:fld>
            <a:endParaRPr lang="en-US" dirty="0"/>
          </a:p>
        </p:txBody>
      </p:sp>
      <p:sp>
        <p:nvSpPr>
          <p:cNvPr id="4" name="Footer Placeholder 3">
            <a:extLst>
              <a:ext uri="{FF2B5EF4-FFF2-40B4-BE49-F238E27FC236}">
                <a16:creationId xmlns:a16="http://schemas.microsoft.com/office/drawing/2014/main" id="{32E18863-6D21-B54D-B961-7F4B8396F0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543DE8-13BD-B54F-9B3C-0D9FE03B6B1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4394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0E1CE-3156-FA4A-88C3-3F6E81DA23E8}"/>
              </a:ext>
            </a:extLst>
          </p:cNvPr>
          <p:cNvSpPr>
            <a:spLocks noGrp="1"/>
          </p:cNvSpPr>
          <p:nvPr>
            <p:ph type="dt" sz="half" idx="10"/>
          </p:nvPr>
        </p:nvSpPr>
        <p:spPr/>
        <p:txBody>
          <a:bodyPr/>
          <a:lstStyle/>
          <a:p>
            <a:fld id="{C278504F-A551-4DE0-9316-4DCD1D8CC752}" type="datetimeFigureOut">
              <a:rPr lang="en-US" smtClean="0"/>
              <a:t>2/8/22</a:t>
            </a:fld>
            <a:endParaRPr lang="en-US" dirty="0"/>
          </a:p>
        </p:txBody>
      </p:sp>
      <p:sp>
        <p:nvSpPr>
          <p:cNvPr id="3" name="Footer Placeholder 2">
            <a:extLst>
              <a:ext uri="{FF2B5EF4-FFF2-40B4-BE49-F238E27FC236}">
                <a16:creationId xmlns:a16="http://schemas.microsoft.com/office/drawing/2014/main" id="{2919A797-893A-4A4C-A455-751B0187B98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FDED59-B05F-734A-9E0C-C504DBB7052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593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AE69-882B-7D46-96D6-E1ED373CF9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E98B203-47FA-FB40-B6FA-663DA5B800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A03F05D-0FBA-FC43-947E-E7AA2F1F2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8134BE-CC25-6847-9378-80BC482A6BE4}"/>
              </a:ext>
            </a:extLst>
          </p:cNvPr>
          <p:cNvSpPr>
            <a:spLocks noGrp="1"/>
          </p:cNvSpPr>
          <p:nvPr>
            <p:ph type="dt" sz="half" idx="10"/>
          </p:nvPr>
        </p:nvSpPr>
        <p:spPr/>
        <p:txBody>
          <a:bodyPr/>
          <a:lstStyle/>
          <a:p>
            <a:fld id="{D1BE4249-C0D0-4B06-8692-E8BB871AF643}" type="datetimeFigureOut">
              <a:rPr lang="en-US" smtClean="0"/>
              <a:t>2/8/22</a:t>
            </a:fld>
            <a:endParaRPr lang="en-US" dirty="0"/>
          </a:p>
        </p:txBody>
      </p:sp>
      <p:sp>
        <p:nvSpPr>
          <p:cNvPr id="6" name="Footer Placeholder 5">
            <a:extLst>
              <a:ext uri="{FF2B5EF4-FFF2-40B4-BE49-F238E27FC236}">
                <a16:creationId xmlns:a16="http://schemas.microsoft.com/office/drawing/2014/main" id="{331E3B39-DA05-7A4B-9712-377CFCA42E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8F9A19-43BB-864A-833D-BEC516EE7D91}"/>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5171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A650-8317-4048-833B-9DCF1AC1D8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C0C9CC8-2218-8D47-9A5F-47D963F6E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04A4A0-4878-E846-9B0D-B56965025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77BFE8-D088-B243-B78D-085A9465B50B}"/>
              </a:ext>
            </a:extLst>
          </p:cNvPr>
          <p:cNvSpPr>
            <a:spLocks noGrp="1"/>
          </p:cNvSpPr>
          <p:nvPr>
            <p:ph type="dt" sz="half" idx="10"/>
          </p:nvPr>
        </p:nvSpPr>
        <p:spPr/>
        <p:txBody>
          <a:bodyPr/>
          <a:lstStyle/>
          <a:p>
            <a:fld id="{042B0DB6-F5C7-45FB-8CF3-31B45F9C2DAC}" type="datetimeFigureOut">
              <a:rPr lang="en-US" smtClean="0"/>
              <a:t>2/8/22</a:t>
            </a:fld>
            <a:endParaRPr lang="en-US" dirty="0"/>
          </a:p>
        </p:txBody>
      </p:sp>
      <p:sp>
        <p:nvSpPr>
          <p:cNvPr id="6" name="Footer Placeholder 5">
            <a:extLst>
              <a:ext uri="{FF2B5EF4-FFF2-40B4-BE49-F238E27FC236}">
                <a16:creationId xmlns:a16="http://schemas.microsoft.com/office/drawing/2014/main" id="{19C34016-D732-3047-A1E6-DC9ABDF4C6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9685C9-84F3-9843-AB2E-58E1B4FCA5D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2186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22F8BA-060B-C647-A7E3-E6B05A94C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344348F-42A8-874A-9FE3-91EB7F4BD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C47E1E3-EA1B-3C41-8149-30A9C9B7D4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2/8/22</a:t>
            </a:fld>
            <a:endParaRPr lang="en-US" dirty="0"/>
          </a:p>
        </p:txBody>
      </p:sp>
      <p:sp>
        <p:nvSpPr>
          <p:cNvPr id="5" name="Footer Placeholder 4">
            <a:extLst>
              <a:ext uri="{FF2B5EF4-FFF2-40B4-BE49-F238E27FC236}">
                <a16:creationId xmlns:a16="http://schemas.microsoft.com/office/drawing/2014/main" id="{9145DEE0-FB9E-BE48-B13A-6A425D092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5C75854-1497-2842-8769-B3598BA7F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503582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4363E2-A28D-F742-A3A7-D8200131E8CB}"/>
              </a:ext>
            </a:extLst>
          </p:cNvPr>
          <p:cNvSpPr>
            <a:spLocks noGrp="1"/>
          </p:cNvSpPr>
          <p:nvPr>
            <p:ph type="ctrTitle"/>
          </p:nvPr>
        </p:nvSpPr>
        <p:spPr>
          <a:xfrm>
            <a:off x="1524000" y="1122363"/>
            <a:ext cx="9144000" cy="2387600"/>
          </a:xfrm>
        </p:spPr>
        <p:txBody>
          <a:bodyPr/>
          <a:lstStyle/>
          <a:p>
            <a:r>
              <a:rPr lang="en-GB" dirty="0"/>
              <a:t>Storage System design</a:t>
            </a:r>
          </a:p>
        </p:txBody>
      </p:sp>
      <p:sp>
        <p:nvSpPr>
          <p:cNvPr id="5" name="Subtitle 2">
            <a:extLst>
              <a:ext uri="{FF2B5EF4-FFF2-40B4-BE49-F238E27FC236}">
                <a16:creationId xmlns:a16="http://schemas.microsoft.com/office/drawing/2014/main" id="{D76DA75F-9DD3-8844-9C61-4027FE54380B}"/>
              </a:ext>
            </a:extLst>
          </p:cNvPr>
          <p:cNvSpPr>
            <a:spLocks noGrp="1"/>
          </p:cNvSpPr>
          <p:nvPr>
            <p:ph type="subTitle" idx="1"/>
          </p:nvPr>
        </p:nvSpPr>
        <p:spPr>
          <a:xfrm>
            <a:off x="1524000" y="3602038"/>
            <a:ext cx="9144000" cy="1655762"/>
          </a:xfrm>
        </p:spPr>
        <p:txBody>
          <a:bodyPr/>
          <a:lstStyle/>
          <a:p>
            <a:r>
              <a:rPr lang="en-GB" dirty="0"/>
              <a:t>Preliminary Storage Engine Design – V2</a:t>
            </a:r>
          </a:p>
        </p:txBody>
      </p:sp>
    </p:spTree>
    <p:extLst>
      <p:ext uri="{BB962C8B-B14F-4D97-AF65-F5344CB8AC3E}">
        <p14:creationId xmlns:p14="http://schemas.microsoft.com/office/powerpoint/2010/main" val="135804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B0A49-9742-D24B-BAE6-CBB3D250B94A}"/>
              </a:ext>
            </a:extLst>
          </p:cNvPr>
          <p:cNvSpPr>
            <a:spLocks noGrp="1"/>
          </p:cNvSpPr>
          <p:nvPr>
            <p:ph type="title"/>
          </p:nvPr>
        </p:nvSpPr>
        <p:spPr>
          <a:xfrm>
            <a:off x="630936" y="639520"/>
            <a:ext cx="3429000" cy="1719072"/>
          </a:xfrm>
        </p:spPr>
        <p:txBody>
          <a:bodyPr anchor="b">
            <a:normAutofit/>
          </a:bodyPr>
          <a:lstStyle/>
          <a:p>
            <a:r>
              <a:rPr lang="en-GB" sz="3800"/>
              <a:t>Primary/Back up vs Consensus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CEA3F2-0B27-8740-848A-B45A526EEE06}"/>
              </a:ext>
            </a:extLst>
          </p:cNvPr>
          <p:cNvSpPr>
            <a:spLocks noGrp="1"/>
          </p:cNvSpPr>
          <p:nvPr>
            <p:ph idx="1"/>
          </p:nvPr>
        </p:nvSpPr>
        <p:spPr>
          <a:xfrm>
            <a:off x="630936" y="2807208"/>
            <a:ext cx="3429000" cy="3410712"/>
          </a:xfrm>
        </p:spPr>
        <p:txBody>
          <a:bodyPr anchor="t">
            <a:normAutofit/>
          </a:bodyPr>
          <a:lstStyle/>
          <a:p>
            <a:r>
              <a:rPr lang="en-GB" sz="2200"/>
              <a:t>P/B</a:t>
            </a:r>
          </a:p>
          <a:p>
            <a:pPr lvl="1"/>
            <a:r>
              <a:rPr lang="en-GB" sz="2200"/>
              <a:t>One of the replicas is designated as the primary and the other replicas are the backups.</a:t>
            </a:r>
          </a:p>
          <a:p>
            <a:r>
              <a:rPr lang="en-GB" sz="2200"/>
              <a:t>Consensus</a:t>
            </a:r>
          </a:p>
          <a:p>
            <a:pPr lvl="1"/>
            <a:r>
              <a:rPr lang="en-GB" sz="2200"/>
              <a:t>Any of the replicas can process write or read requests. </a:t>
            </a:r>
          </a:p>
        </p:txBody>
      </p:sp>
      <p:pic>
        <p:nvPicPr>
          <p:cNvPr id="4" name="Picture 3">
            <a:extLst>
              <a:ext uri="{FF2B5EF4-FFF2-40B4-BE49-F238E27FC236}">
                <a16:creationId xmlns:a16="http://schemas.microsoft.com/office/drawing/2014/main" id="{0A81C432-D3A3-D443-A531-344F9DDFBA62}"/>
              </a:ext>
            </a:extLst>
          </p:cNvPr>
          <p:cNvPicPr>
            <a:picLocks noChangeAspect="1"/>
          </p:cNvPicPr>
          <p:nvPr/>
        </p:nvPicPr>
        <p:blipFill>
          <a:blip r:embed="rId3"/>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14071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090154-6379-414C-814D-BCD04423F66F}"/>
              </a:ext>
            </a:extLst>
          </p:cNvPr>
          <p:cNvSpPr>
            <a:spLocks noGrp="1"/>
          </p:cNvSpPr>
          <p:nvPr>
            <p:ph idx="1"/>
          </p:nvPr>
        </p:nvSpPr>
        <p:spPr>
          <a:xfrm>
            <a:off x="824459" y="839449"/>
            <a:ext cx="10529341" cy="5337514"/>
          </a:xfrm>
        </p:spPr>
        <p:txBody>
          <a:bodyPr/>
          <a:lstStyle/>
          <a:p>
            <a:pPr marL="0" indent="0">
              <a:buNone/>
            </a:pPr>
            <a:endParaRPr lang="en-GB" dirty="0"/>
          </a:p>
        </p:txBody>
      </p:sp>
    </p:spTree>
    <p:extLst>
      <p:ext uri="{BB962C8B-B14F-4D97-AF65-F5344CB8AC3E}">
        <p14:creationId xmlns:p14="http://schemas.microsoft.com/office/powerpoint/2010/main" val="342764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F205-EABB-B547-84DA-61950C18E190}"/>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9DEF3CF6-2EB5-6B40-B1EE-8B5268F61B95}"/>
              </a:ext>
            </a:extLst>
          </p:cNvPr>
          <p:cNvSpPr>
            <a:spLocks noGrp="1"/>
          </p:cNvSpPr>
          <p:nvPr>
            <p:ph idx="1"/>
          </p:nvPr>
        </p:nvSpPr>
        <p:spPr/>
        <p:txBody>
          <a:bodyPr/>
          <a:lstStyle/>
          <a:p>
            <a:r>
              <a:rPr lang="en-GB" dirty="0"/>
              <a:t>Preliminary Description of Data Storage(Engine)</a:t>
            </a:r>
          </a:p>
          <a:p>
            <a:r>
              <a:rPr lang="en-GB" dirty="0"/>
              <a:t>Limitations of Distributed Systems</a:t>
            </a:r>
          </a:p>
          <a:p>
            <a:r>
              <a:rPr lang="en-GB" dirty="0"/>
              <a:t>Possible Implementations</a:t>
            </a:r>
          </a:p>
        </p:txBody>
      </p:sp>
    </p:spTree>
    <p:extLst>
      <p:ext uri="{BB962C8B-B14F-4D97-AF65-F5344CB8AC3E}">
        <p14:creationId xmlns:p14="http://schemas.microsoft.com/office/powerpoint/2010/main" val="1090507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AAC0-1223-E845-A487-5B0E19112CCC}"/>
              </a:ext>
            </a:extLst>
          </p:cNvPr>
          <p:cNvSpPr>
            <a:spLocks noGrp="1"/>
          </p:cNvSpPr>
          <p:nvPr>
            <p:ph type="title"/>
          </p:nvPr>
        </p:nvSpPr>
        <p:spPr>
          <a:xfrm>
            <a:off x="594360" y="637125"/>
            <a:ext cx="3163448" cy="5256371"/>
          </a:xfrm>
        </p:spPr>
        <p:txBody>
          <a:bodyPr>
            <a:normAutofit/>
          </a:bodyPr>
          <a:lstStyle/>
          <a:p>
            <a:r>
              <a:rPr lang="en-GB" sz="3400" u="sng" dirty="0"/>
              <a:t>Preliminary Description of Data Storage(Engine)</a:t>
            </a:r>
            <a:br>
              <a:rPr lang="en-GB" sz="3400" u="sng" dirty="0"/>
            </a:br>
            <a:endParaRPr lang="en-GB" sz="3400" u="sng" dirty="0"/>
          </a:p>
        </p:txBody>
      </p:sp>
      <p:graphicFrame>
        <p:nvGraphicFramePr>
          <p:cNvPr id="5" name="Content Placeholder 2">
            <a:extLst>
              <a:ext uri="{FF2B5EF4-FFF2-40B4-BE49-F238E27FC236}">
                <a16:creationId xmlns:a16="http://schemas.microsoft.com/office/drawing/2014/main" id="{EF0D9C42-2E0E-4355-BE46-386235468497}"/>
              </a:ext>
            </a:extLst>
          </p:cNvPr>
          <p:cNvGraphicFramePr>
            <a:graphicFrameLocks noGrp="1"/>
          </p:cNvGraphicFramePr>
          <p:nvPr>
            <p:ph idx="1"/>
            <p:extLst>
              <p:ext uri="{D42A27DB-BD31-4B8C-83A1-F6EECF244321}">
                <p14:modId xmlns:p14="http://schemas.microsoft.com/office/powerpoint/2010/main" val="1277332133"/>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69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02984-06AA-4E4C-841E-8A23BC01E074}"/>
              </a:ext>
            </a:extLst>
          </p:cNvPr>
          <p:cNvSpPr>
            <a:spLocks noGrp="1"/>
          </p:cNvSpPr>
          <p:nvPr>
            <p:ph type="title"/>
          </p:nvPr>
        </p:nvSpPr>
        <p:spPr>
          <a:xfrm>
            <a:off x="841248" y="548640"/>
            <a:ext cx="3600860" cy="5431536"/>
          </a:xfrm>
        </p:spPr>
        <p:txBody>
          <a:bodyPr>
            <a:normAutofit/>
          </a:bodyPr>
          <a:lstStyle/>
          <a:p>
            <a:r>
              <a:rPr lang="en-GB" sz="5400" u="sng"/>
              <a:t>Limitations of Distributed Systems</a:t>
            </a:r>
            <a:br>
              <a:rPr lang="en-GB" sz="5400" u="sng"/>
            </a:br>
            <a:endParaRPr lang="en-GB" sz="5400" u="sng"/>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23F045-2B22-3342-9DC1-C7AAD62F1051}"/>
              </a:ext>
            </a:extLst>
          </p:cNvPr>
          <p:cNvSpPr>
            <a:spLocks noGrp="1"/>
          </p:cNvSpPr>
          <p:nvPr>
            <p:ph idx="1"/>
          </p:nvPr>
        </p:nvSpPr>
        <p:spPr>
          <a:xfrm>
            <a:off x="5126418" y="552091"/>
            <a:ext cx="6224335" cy="5431536"/>
          </a:xfrm>
        </p:spPr>
        <p:txBody>
          <a:bodyPr anchor="ctr">
            <a:normAutofit/>
          </a:bodyPr>
          <a:lstStyle/>
          <a:p>
            <a:r>
              <a:rPr lang="en-GB" sz="2200"/>
              <a:t>First Problem: Concurrency</a:t>
            </a:r>
          </a:p>
          <a:p>
            <a:endParaRPr lang="en-GB" sz="2200"/>
          </a:p>
          <a:p>
            <a:r>
              <a:rPr lang="en-GB" sz="2200"/>
              <a:t>Possible Solutions: </a:t>
            </a:r>
          </a:p>
          <a:p>
            <a:pPr lvl="1"/>
            <a:r>
              <a:rPr lang="en-GB" sz="2200"/>
              <a:t>Replicate or Shard Data</a:t>
            </a:r>
          </a:p>
          <a:p>
            <a:pPr lvl="1"/>
            <a:r>
              <a:rPr lang="en-GB" sz="2200"/>
              <a:t>Employ Consistency Models</a:t>
            </a:r>
          </a:p>
        </p:txBody>
      </p:sp>
    </p:spTree>
    <p:extLst>
      <p:ext uri="{BB962C8B-B14F-4D97-AF65-F5344CB8AC3E}">
        <p14:creationId xmlns:p14="http://schemas.microsoft.com/office/powerpoint/2010/main" val="67844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7303-8FBB-E54F-814A-06B3264A7678}"/>
              </a:ext>
            </a:extLst>
          </p:cNvPr>
          <p:cNvSpPr>
            <a:spLocks noGrp="1"/>
          </p:cNvSpPr>
          <p:nvPr>
            <p:ph type="title"/>
          </p:nvPr>
        </p:nvSpPr>
        <p:spPr/>
        <p:txBody>
          <a:bodyPr/>
          <a:lstStyle/>
          <a:p>
            <a:r>
              <a:rPr lang="en-GB" u="sng" dirty="0"/>
              <a:t>Concerns with the Preliminary Design</a:t>
            </a:r>
          </a:p>
        </p:txBody>
      </p:sp>
      <p:sp>
        <p:nvSpPr>
          <p:cNvPr id="3" name="Content Placeholder 2">
            <a:extLst>
              <a:ext uri="{FF2B5EF4-FFF2-40B4-BE49-F238E27FC236}">
                <a16:creationId xmlns:a16="http://schemas.microsoft.com/office/drawing/2014/main" id="{0CE09428-34E1-9B4C-BE1F-41A7307BC3BE}"/>
              </a:ext>
            </a:extLst>
          </p:cNvPr>
          <p:cNvSpPr>
            <a:spLocks noGrp="1"/>
          </p:cNvSpPr>
          <p:nvPr>
            <p:ph idx="1"/>
          </p:nvPr>
        </p:nvSpPr>
        <p:spPr/>
        <p:txBody>
          <a:bodyPr/>
          <a:lstStyle/>
          <a:p>
            <a:r>
              <a:rPr lang="en-GB" dirty="0"/>
              <a:t>Large storage space </a:t>
            </a:r>
          </a:p>
          <a:p>
            <a:pPr lvl="1"/>
            <a:r>
              <a:rPr lang="en-GB" dirty="0"/>
              <a:t>Because we’ll have no </a:t>
            </a:r>
            <a:r>
              <a:rPr lang="en-GB" i="1" dirty="0"/>
              <a:t>in-place updating and deleting, </a:t>
            </a:r>
            <a:r>
              <a:rPr lang="en-GB" dirty="0"/>
              <a:t>as well modifying the compaction process (won’t discard data objects with old timestamps or deletion markers).</a:t>
            </a:r>
          </a:p>
          <a:p>
            <a:endParaRPr lang="en-GB" dirty="0"/>
          </a:p>
        </p:txBody>
      </p:sp>
    </p:spTree>
    <p:extLst>
      <p:ext uri="{BB962C8B-B14F-4D97-AF65-F5344CB8AC3E}">
        <p14:creationId xmlns:p14="http://schemas.microsoft.com/office/powerpoint/2010/main" val="347077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285AB-8C1C-464F-BD9A-CB1195627A62}"/>
              </a:ext>
            </a:extLst>
          </p:cNvPr>
          <p:cNvSpPr>
            <a:spLocks noGrp="1"/>
          </p:cNvSpPr>
          <p:nvPr>
            <p:ph type="title"/>
          </p:nvPr>
        </p:nvSpPr>
        <p:spPr>
          <a:xfrm>
            <a:off x="630936" y="639520"/>
            <a:ext cx="3429000" cy="1719072"/>
          </a:xfrm>
        </p:spPr>
        <p:txBody>
          <a:bodyPr anchor="b">
            <a:normAutofit/>
          </a:bodyPr>
          <a:lstStyle/>
          <a:p>
            <a:r>
              <a:rPr lang="en-GB" sz="3800" u="sng"/>
              <a:t>Replication vs Sharding</a:t>
            </a:r>
            <a:br>
              <a:rPr lang="en-NA" sz="3800" u="sng"/>
            </a:br>
            <a:endParaRPr lang="en-GB" sz="3800" u="sng"/>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804E21-1596-8547-8FE1-788D64F5D320}"/>
              </a:ext>
            </a:extLst>
          </p:cNvPr>
          <p:cNvSpPr>
            <a:spLocks noGrp="1"/>
          </p:cNvSpPr>
          <p:nvPr>
            <p:ph idx="1"/>
          </p:nvPr>
        </p:nvSpPr>
        <p:spPr>
          <a:xfrm>
            <a:off x="630936" y="2807208"/>
            <a:ext cx="3429000" cy="3410712"/>
          </a:xfrm>
        </p:spPr>
        <p:txBody>
          <a:bodyPr anchor="t">
            <a:normAutofit/>
          </a:bodyPr>
          <a:lstStyle/>
          <a:p>
            <a:r>
              <a:rPr lang="en-GB" sz="2200"/>
              <a:t>Sharding</a:t>
            </a:r>
          </a:p>
          <a:p>
            <a:pPr lvl="1"/>
            <a:r>
              <a:rPr lang="en-GB" sz="2200"/>
              <a:t>Creating more partitions from a single dataset and distributing them on more nodes.</a:t>
            </a:r>
          </a:p>
        </p:txBody>
      </p:sp>
      <p:pic>
        <p:nvPicPr>
          <p:cNvPr id="4" name="Picture 3">
            <a:extLst>
              <a:ext uri="{FF2B5EF4-FFF2-40B4-BE49-F238E27FC236}">
                <a16:creationId xmlns:a16="http://schemas.microsoft.com/office/drawing/2014/main" id="{5DDB0278-6A99-0D46-B5BD-60B93EEDB810}"/>
              </a:ext>
            </a:extLst>
          </p:cNvPr>
          <p:cNvPicPr>
            <a:picLocks noChangeAspect="1"/>
          </p:cNvPicPr>
          <p:nvPr/>
        </p:nvPicPr>
        <p:blipFill>
          <a:blip r:embed="rId3"/>
          <a:stretch>
            <a:fillRect/>
          </a:stretch>
        </p:blipFill>
        <p:spPr>
          <a:xfrm>
            <a:off x="4654296" y="1116254"/>
            <a:ext cx="6903720" cy="4625492"/>
          </a:xfrm>
          <a:prstGeom prst="rect">
            <a:avLst/>
          </a:prstGeom>
        </p:spPr>
      </p:pic>
    </p:spTree>
    <p:extLst>
      <p:ext uri="{BB962C8B-B14F-4D97-AF65-F5344CB8AC3E}">
        <p14:creationId xmlns:p14="http://schemas.microsoft.com/office/powerpoint/2010/main" val="212649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09AD646-F8D1-0947-8191-90BE969A7095}"/>
              </a:ext>
            </a:extLst>
          </p:cNvPr>
          <p:cNvSpPr>
            <a:spLocks noGrp="1"/>
          </p:cNvSpPr>
          <p:nvPr>
            <p:ph type="title"/>
          </p:nvPr>
        </p:nvSpPr>
        <p:spPr>
          <a:xfrm>
            <a:off x="630936" y="639520"/>
            <a:ext cx="3429000" cy="1719072"/>
          </a:xfrm>
        </p:spPr>
        <p:txBody>
          <a:bodyPr anchor="b">
            <a:normAutofit/>
          </a:bodyPr>
          <a:lstStyle/>
          <a:p>
            <a:r>
              <a:rPr lang="en-GB" sz="3800" u="sng"/>
              <a:t>Replication vs Sharding</a:t>
            </a:r>
            <a:br>
              <a:rPr lang="en-NA" sz="3800" u="sng"/>
            </a:br>
            <a:endParaRPr lang="en-GB" sz="3800" u="sng"/>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6F5C40-1F56-EE4D-A424-41076856DEA1}"/>
              </a:ext>
            </a:extLst>
          </p:cNvPr>
          <p:cNvSpPr>
            <a:spLocks noGrp="1"/>
          </p:cNvSpPr>
          <p:nvPr>
            <p:ph idx="1"/>
          </p:nvPr>
        </p:nvSpPr>
        <p:spPr>
          <a:xfrm>
            <a:off x="630936" y="2807208"/>
            <a:ext cx="3429000" cy="3410712"/>
          </a:xfrm>
        </p:spPr>
        <p:txBody>
          <a:bodyPr anchor="t">
            <a:normAutofit/>
          </a:bodyPr>
          <a:lstStyle/>
          <a:p>
            <a:r>
              <a:rPr lang="en-GB" sz="2200"/>
              <a:t>Replication</a:t>
            </a:r>
          </a:p>
          <a:p>
            <a:pPr lvl="1"/>
            <a:r>
              <a:rPr lang="en-GB" sz="2200"/>
              <a:t>creating multiple copies of the same data and storing them into multiple nodes.</a:t>
            </a:r>
          </a:p>
        </p:txBody>
      </p:sp>
      <p:pic>
        <p:nvPicPr>
          <p:cNvPr id="8" name="Picture 7">
            <a:extLst>
              <a:ext uri="{FF2B5EF4-FFF2-40B4-BE49-F238E27FC236}">
                <a16:creationId xmlns:a16="http://schemas.microsoft.com/office/drawing/2014/main" id="{0C054505-19D3-B34E-B80F-2DED88B9F45E}"/>
              </a:ext>
            </a:extLst>
          </p:cNvPr>
          <p:cNvPicPr>
            <a:picLocks noChangeAspect="1"/>
          </p:cNvPicPr>
          <p:nvPr/>
        </p:nvPicPr>
        <p:blipFill>
          <a:blip r:embed="rId3"/>
          <a:stretch>
            <a:fillRect/>
          </a:stretch>
        </p:blipFill>
        <p:spPr>
          <a:xfrm>
            <a:off x="4654296" y="1116254"/>
            <a:ext cx="6903720" cy="4625492"/>
          </a:xfrm>
          <a:prstGeom prst="rect">
            <a:avLst/>
          </a:prstGeom>
        </p:spPr>
      </p:pic>
    </p:spTree>
    <p:extLst>
      <p:ext uri="{BB962C8B-B14F-4D97-AF65-F5344CB8AC3E}">
        <p14:creationId xmlns:p14="http://schemas.microsoft.com/office/powerpoint/2010/main" val="358666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610B24-1CBF-6741-9CC1-11D616DF1A34}"/>
              </a:ext>
            </a:extLst>
          </p:cNvPr>
          <p:cNvSpPr>
            <a:spLocks noGrp="1"/>
          </p:cNvSpPr>
          <p:nvPr>
            <p:ph type="title"/>
          </p:nvPr>
        </p:nvSpPr>
        <p:spPr>
          <a:xfrm>
            <a:off x="630936" y="639520"/>
            <a:ext cx="3429000" cy="1719072"/>
          </a:xfrm>
        </p:spPr>
        <p:txBody>
          <a:bodyPr anchor="b">
            <a:normAutofit/>
          </a:bodyPr>
          <a:lstStyle/>
          <a:p>
            <a:r>
              <a:rPr lang="en-GB" sz="3800" u="sng"/>
              <a:t>Replication vs Sharding</a:t>
            </a:r>
            <a:br>
              <a:rPr lang="en-NA" sz="3800" u="sng"/>
            </a:br>
            <a:endParaRPr lang="en-GB" sz="3800" u="sng"/>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08008B-EEF7-EE45-AB6A-3FB7F3CB5A38}"/>
              </a:ext>
            </a:extLst>
          </p:cNvPr>
          <p:cNvSpPr>
            <a:spLocks noGrp="1"/>
          </p:cNvSpPr>
          <p:nvPr>
            <p:ph idx="1"/>
          </p:nvPr>
        </p:nvSpPr>
        <p:spPr>
          <a:xfrm>
            <a:off x="630936" y="2807208"/>
            <a:ext cx="3429000" cy="3410712"/>
          </a:xfrm>
        </p:spPr>
        <p:txBody>
          <a:bodyPr anchor="t">
            <a:normAutofit/>
          </a:bodyPr>
          <a:lstStyle/>
          <a:p>
            <a:r>
              <a:rPr lang="en-GB" sz="2200"/>
              <a:t>Dual/Combined approach?</a:t>
            </a:r>
          </a:p>
          <a:p>
            <a:pPr lvl="1"/>
            <a:r>
              <a:rPr lang="en-GB" sz="2200"/>
              <a:t>Splitting the dataset into separate partitions and then creating multiple replicas for each partition.</a:t>
            </a:r>
          </a:p>
        </p:txBody>
      </p:sp>
      <p:pic>
        <p:nvPicPr>
          <p:cNvPr id="5" name="Picture 4">
            <a:extLst>
              <a:ext uri="{FF2B5EF4-FFF2-40B4-BE49-F238E27FC236}">
                <a16:creationId xmlns:a16="http://schemas.microsoft.com/office/drawing/2014/main" id="{7E3EDA71-A776-8541-BDDD-D60A25598238}"/>
              </a:ext>
            </a:extLst>
          </p:cNvPr>
          <p:cNvPicPr>
            <a:picLocks noChangeAspect="1"/>
          </p:cNvPicPr>
          <p:nvPr/>
        </p:nvPicPr>
        <p:blipFill>
          <a:blip r:embed="rId3"/>
          <a:stretch>
            <a:fillRect/>
          </a:stretch>
        </p:blipFill>
        <p:spPr>
          <a:xfrm>
            <a:off x="4654296" y="1038587"/>
            <a:ext cx="6903720" cy="4780826"/>
          </a:xfrm>
          <a:prstGeom prst="rect">
            <a:avLst/>
          </a:prstGeom>
        </p:spPr>
      </p:pic>
    </p:spTree>
    <p:extLst>
      <p:ext uri="{BB962C8B-B14F-4D97-AF65-F5344CB8AC3E}">
        <p14:creationId xmlns:p14="http://schemas.microsoft.com/office/powerpoint/2010/main" val="269239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46DA4-11C9-6242-9471-E23EF91B72A2}"/>
              </a:ext>
            </a:extLst>
          </p:cNvPr>
          <p:cNvSpPr>
            <a:spLocks noGrp="1"/>
          </p:cNvSpPr>
          <p:nvPr>
            <p:ph type="title"/>
          </p:nvPr>
        </p:nvSpPr>
        <p:spPr>
          <a:xfrm>
            <a:off x="630936" y="639520"/>
            <a:ext cx="3429000" cy="1719072"/>
          </a:xfrm>
        </p:spPr>
        <p:txBody>
          <a:bodyPr anchor="b">
            <a:normAutofit/>
          </a:bodyPr>
          <a:lstStyle/>
          <a:p>
            <a:r>
              <a:rPr lang="en-GB" sz="3000" u="sng"/>
              <a:t>Consistency and Replication Protocols</a:t>
            </a:r>
            <a:br>
              <a:rPr lang="en-GB" sz="3000"/>
            </a:br>
            <a:r>
              <a:rPr lang="en-NA" sz="3000" u="sng">
                <a:effectLst/>
              </a:rPr>
              <a:t> </a:t>
            </a:r>
            <a:endParaRPr lang="en-GB" sz="3000" u="sng"/>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6C8C3-345D-334C-A26C-EE2859472DA6}"/>
              </a:ext>
            </a:extLst>
          </p:cNvPr>
          <p:cNvSpPr>
            <a:spLocks noGrp="1"/>
          </p:cNvSpPr>
          <p:nvPr>
            <p:ph idx="1"/>
          </p:nvPr>
        </p:nvSpPr>
        <p:spPr>
          <a:xfrm>
            <a:off x="630936" y="2807208"/>
            <a:ext cx="3429000" cy="3410712"/>
          </a:xfrm>
        </p:spPr>
        <p:txBody>
          <a:bodyPr anchor="t">
            <a:normAutofit/>
          </a:bodyPr>
          <a:lstStyle/>
          <a:p>
            <a:r>
              <a:rPr lang="en-GB" sz="2200"/>
              <a:t>Causal Consistency</a:t>
            </a:r>
          </a:p>
          <a:p>
            <a:pPr lvl="1"/>
            <a:r>
              <a:rPr lang="en-GB" sz="2200"/>
              <a:t>All nodes have to see causally related operations in the same order.</a:t>
            </a:r>
            <a:endParaRPr lang="en-NA" sz="2200"/>
          </a:p>
          <a:p>
            <a:pPr lvl="1"/>
            <a:endParaRPr lang="en-NA" sz="2200"/>
          </a:p>
        </p:txBody>
      </p:sp>
      <p:pic>
        <p:nvPicPr>
          <p:cNvPr id="5" name="Picture 4">
            <a:extLst>
              <a:ext uri="{FF2B5EF4-FFF2-40B4-BE49-F238E27FC236}">
                <a16:creationId xmlns:a16="http://schemas.microsoft.com/office/drawing/2014/main" id="{0B145201-3E52-AF47-916B-CD1C7925028A}"/>
              </a:ext>
            </a:extLst>
          </p:cNvPr>
          <p:cNvPicPr>
            <a:picLocks noChangeAspect="1"/>
          </p:cNvPicPr>
          <p:nvPr/>
        </p:nvPicPr>
        <p:blipFill>
          <a:blip r:embed="rId3"/>
          <a:stretch>
            <a:fillRect/>
          </a:stretch>
        </p:blipFill>
        <p:spPr>
          <a:xfrm>
            <a:off x="4680206" y="149402"/>
            <a:ext cx="7401866" cy="2209190"/>
          </a:xfrm>
          <a:prstGeom prst="rect">
            <a:avLst/>
          </a:prstGeom>
        </p:spPr>
      </p:pic>
      <p:pic>
        <p:nvPicPr>
          <p:cNvPr id="6" name="Picture 5">
            <a:extLst>
              <a:ext uri="{FF2B5EF4-FFF2-40B4-BE49-F238E27FC236}">
                <a16:creationId xmlns:a16="http://schemas.microsoft.com/office/drawing/2014/main" id="{9E4D85E7-439F-2741-8DE4-F7C65602BE3F}"/>
              </a:ext>
            </a:extLst>
          </p:cNvPr>
          <p:cNvPicPr>
            <a:picLocks noChangeAspect="1"/>
          </p:cNvPicPr>
          <p:nvPr/>
        </p:nvPicPr>
        <p:blipFill>
          <a:blip r:embed="rId4"/>
          <a:stretch>
            <a:fillRect/>
          </a:stretch>
        </p:blipFill>
        <p:spPr>
          <a:xfrm>
            <a:off x="4657344" y="2592044"/>
            <a:ext cx="7424728" cy="1721743"/>
          </a:xfrm>
          <a:prstGeom prst="rect">
            <a:avLst/>
          </a:prstGeom>
        </p:spPr>
      </p:pic>
      <p:pic>
        <p:nvPicPr>
          <p:cNvPr id="7" name="Picture 6">
            <a:extLst>
              <a:ext uri="{FF2B5EF4-FFF2-40B4-BE49-F238E27FC236}">
                <a16:creationId xmlns:a16="http://schemas.microsoft.com/office/drawing/2014/main" id="{8D6F2C5A-63DE-664E-883F-2A17F9743592}"/>
              </a:ext>
            </a:extLst>
          </p:cNvPr>
          <p:cNvPicPr>
            <a:picLocks noChangeAspect="1"/>
          </p:cNvPicPr>
          <p:nvPr/>
        </p:nvPicPr>
        <p:blipFill>
          <a:blip r:embed="rId5"/>
          <a:stretch>
            <a:fillRect/>
          </a:stretch>
        </p:blipFill>
        <p:spPr>
          <a:xfrm>
            <a:off x="4690872" y="4499409"/>
            <a:ext cx="7391200" cy="1925691"/>
          </a:xfrm>
          <a:prstGeom prst="rect">
            <a:avLst/>
          </a:prstGeom>
        </p:spPr>
      </p:pic>
    </p:spTree>
    <p:extLst>
      <p:ext uri="{BB962C8B-B14F-4D97-AF65-F5344CB8AC3E}">
        <p14:creationId xmlns:p14="http://schemas.microsoft.com/office/powerpoint/2010/main" val="22799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TotalTime>
  <Words>1275</Words>
  <Application>Microsoft Macintosh PowerPoint</Application>
  <PresentationFormat>Widescreen</PresentationFormat>
  <Paragraphs>127</Paragraphs>
  <Slides>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Storage System design</vt:lpstr>
      <vt:lpstr>Overview</vt:lpstr>
      <vt:lpstr>Preliminary Description of Data Storage(Engine) </vt:lpstr>
      <vt:lpstr>Limitations of Distributed Systems </vt:lpstr>
      <vt:lpstr>Concerns with the Preliminary Design</vt:lpstr>
      <vt:lpstr>Replication vs Sharding </vt:lpstr>
      <vt:lpstr>Replication vs Sharding </vt:lpstr>
      <vt:lpstr>Replication vs Sharding </vt:lpstr>
      <vt:lpstr>Consistency and Replication Protocols  </vt:lpstr>
      <vt:lpstr>Primary/Back up vs Consensus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Storage System design</dc:title>
  <dc:creator>216051533 - DAN NTWARI</dc:creator>
  <cp:lastModifiedBy>216051533 - DAN NTWARI</cp:lastModifiedBy>
  <cp:revision>5</cp:revision>
  <dcterms:created xsi:type="dcterms:W3CDTF">2021-09-02T11:42:57Z</dcterms:created>
  <dcterms:modified xsi:type="dcterms:W3CDTF">2022-02-08T13:24:05Z</dcterms:modified>
</cp:coreProperties>
</file>